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4"/>
  </p:notesMasterIdLst>
  <p:sldIdLst>
    <p:sldId id="256" r:id="rId2"/>
    <p:sldId id="463" r:id="rId3"/>
    <p:sldId id="530" r:id="rId4"/>
    <p:sldId id="522" r:id="rId5"/>
    <p:sldId id="531" r:id="rId6"/>
    <p:sldId id="511" r:id="rId7"/>
    <p:sldId id="513" r:id="rId8"/>
    <p:sldId id="514" r:id="rId9"/>
    <p:sldId id="532" r:id="rId10"/>
    <p:sldId id="533" r:id="rId11"/>
    <p:sldId id="534" r:id="rId12"/>
    <p:sldId id="535" r:id="rId13"/>
    <p:sldId id="536" r:id="rId14"/>
    <p:sldId id="537" r:id="rId15"/>
    <p:sldId id="538" r:id="rId16"/>
    <p:sldId id="516" r:id="rId17"/>
    <p:sldId id="517" r:id="rId18"/>
    <p:sldId id="527" r:id="rId19"/>
    <p:sldId id="528" r:id="rId20"/>
    <p:sldId id="529" r:id="rId21"/>
    <p:sldId id="540" r:id="rId22"/>
    <p:sldId id="508" r:id="rId23"/>
    <p:sldId id="509" r:id="rId24"/>
    <p:sldId id="510" r:id="rId25"/>
    <p:sldId id="539" r:id="rId26"/>
    <p:sldId id="515" r:id="rId27"/>
    <p:sldId id="477" r:id="rId28"/>
    <p:sldId id="399" r:id="rId29"/>
    <p:sldId id="409" r:id="rId30"/>
    <p:sldId id="481" r:id="rId31"/>
    <p:sldId id="482" r:id="rId32"/>
    <p:sldId id="50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3T05:17:28.58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3T05:17:28.671"/>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25</a:t>
            </a:fld>
            <a:endParaRPr lang="en-US"/>
          </a:p>
        </p:txBody>
      </p:sp>
    </p:spTree>
    <p:extLst>
      <p:ext uri="{BB962C8B-B14F-4D97-AF65-F5344CB8AC3E}">
        <p14:creationId xmlns:p14="http://schemas.microsoft.com/office/powerpoint/2010/main" val="3289518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5/04%20-%20Exposing%20OData%20Service/CatalogService.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6/03%20-%20Server.j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cap.cloud.sap/docs/cds/cq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6/01%20-%20CDS%20View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6/02%20-%20CDS%20Service.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2.png"/><Relationship Id="rId4" Type="http://schemas.openxmlformats.org/officeDocument/2006/relationships/image" Target="../media/image28.tiff"/><Relationship Id="rId9" Type="http://schemas.openxmlformats.org/officeDocument/2006/relationships/hyperlink" Target="https://anubhavtrainings.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5/01%20-%20Dynamic%20Localization/datamodel.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soyuztechnologies/CAPM_XSA_Training/blob/master/Day%205/02%20-%20Static%20Localization%20Part%202/i18n.properties.txt" TargetMode="External"/><Relationship Id="rId3" Type="http://schemas.openxmlformats.org/officeDocument/2006/relationships/image" Target="../media/image2.png"/><Relationship Id="rId7" Type="http://schemas.openxmlformats.org/officeDocument/2006/relationships/hyperlink" Target="https://github.com/soyuztechnologies/CAPM_XSA_Training/blob/master/Day%205/02%20-%20Static%20Localization%20Part%202/datamodel.cds.txt" TargetMode="Externa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5/02%20-%20Static%20Localization%20Part%202/index.cds.txt" TargetMode="External"/><Relationship Id="rId5" Type="http://schemas.openxmlformats.org/officeDocument/2006/relationships/hyperlink" Target="https://github.com/soyuztechnologies/CAPM_XSA_Training/blob/master/Day%205/02%20-%20Static%20Localization%20Part%201/i18n.properties.txt" TargetMode="External"/><Relationship Id="rId4" Type="http://schemas.openxmlformats.org/officeDocument/2006/relationships/hyperlink" Target="https://github.com/soyuztechnologies/CAPM_XSA_Training/blob/master/Day%205/02%20-%20Static%20Localization%20Part%201/datamodel.cds.txt" TargetMode="External"/><Relationship Id="rId9" Type="http://schemas.openxmlformats.org/officeDocument/2006/relationships/hyperlink" Target="https://github.com/soyuztechnologies/CAPM_XSA_Training/blob/master/Day%205/02%20-%20Static%20Localization%20Part%202/i18n_de.properties.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CAPM_XSA_Training/tree/master/Day%205/csv%20file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00.png"/><Relationship Id="rId5" Type="http://schemas.openxmlformats.org/officeDocument/2006/relationships/customXml" Target="../ink/ink2.xml"/><Relationship Id="rId4" Type="http://schemas.openxmlformats.org/officeDocument/2006/relationships/image" Target="../media/image80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
        <p:nvSpPr>
          <p:cNvPr id="9" name="TextBox 8">
            <a:extLst>
              <a:ext uri="{FF2B5EF4-FFF2-40B4-BE49-F238E27FC236}">
                <a16:creationId xmlns:a16="http://schemas.microsoft.com/office/drawing/2014/main" id="{3D967CC1-128B-4C02-9EB7-15B7B306A6A9}"/>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algn="just"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algn="just"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algn="just" defTabSz="914126"/>
            <a:r>
              <a:rPr lang="en-US" sz="1799" dirty="0">
                <a:solidFill>
                  <a:prstClr val="black"/>
                </a:solidFill>
                <a:latin typeface="Calibri"/>
              </a:rPr>
              <a:t>1. Service document – is a collection of entity sets to access the data. </a:t>
            </a:r>
          </a:p>
          <a:p>
            <a:pPr marL="285750" indent="-285750" algn="just"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algn="just" defTabSz="914126">
              <a:buFontTx/>
              <a:buChar char="-"/>
            </a:pPr>
            <a:r>
              <a:rPr lang="en-US" sz="1799" dirty="0">
                <a:solidFill>
                  <a:prstClr val="black"/>
                </a:solidFill>
                <a:latin typeface="Calibri"/>
              </a:rPr>
              <a:t>Entity Type describes the structure of the data – metadata</a:t>
            </a:r>
          </a:p>
          <a:p>
            <a:pPr marL="285750" indent="-285750" algn="just" defTabSz="914126">
              <a:buFontTx/>
              <a:buChar char="-"/>
            </a:pPr>
            <a:endParaRPr lang="en-US" sz="1799" dirty="0">
              <a:solidFill>
                <a:prstClr val="black"/>
              </a:solidFill>
              <a:latin typeface="Calibri"/>
            </a:endParaRPr>
          </a:p>
          <a:p>
            <a:pPr algn="just"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algn="just" defTabSz="914126"/>
            <a:endParaRPr lang="en-US" sz="1799" dirty="0">
              <a:solidFill>
                <a:prstClr val="black"/>
              </a:solidFill>
              <a:latin typeface="Calibri"/>
            </a:endParaRPr>
          </a:p>
          <a:p>
            <a:pPr algn="just" defTabSz="914126"/>
            <a:r>
              <a:rPr lang="en-US" sz="1799" dirty="0">
                <a:solidFill>
                  <a:prstClr val="black"/>
                </a:solidFill>
                <a:latin typeface="Calibri"/>
              </a:rPr>
              <a:t>2. Service metadata document – describes all the properties and entity types</a:t>
            </a:r>
          </a:p>
          <a:p>
            <a:pPr algn="just" defTabSz="914126"/>
            <a:r>
              <a:rPr lang="en-US" sz="1799" dirty="0">
                <a:solidFill>
                  <a:prstClr val="black"/>
                </a:solidFill>
                <a:latin typeface="Calibri"/>
              </a:rPr>
              <a:t>Which includes key, properties, attributes (nullable, key, max length, create), </a:t>
            </a:r>
            <a:r>
              <a:rPr lang="en-US" sz="1799" dirty="0" err="1">
                <a:solidFill>
                  <a:prstClr val="black"/>
                </a:solidFill>
                <a:latin typeface="Calibri"/>
              </a:rPr>
              <a:t>NavigationProperty</a:t>
            </a:r>
            <a:endParaRPr lang="en-US" sz="1799" dirty="0">
              <a:solidFill>
                <a:prstClr val="black"/>
              </a:solidFill>
              <a:latin typeface="Calibri"/>
            </a:endParaRPr>
          </a:p>
          <a:p>
            <a:pPr algn="just"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algn="just" defTabSz="914126"/>
            <a:r>
              <a:rPr lang="en-US" sz="1799" dirty="0">
                <a:solidFill>
                  <a:prstClr val="black"/>
                </a:solidFill>
                <a:latin typeface="Calibri"/>
              </a:rPr>
              <a:t>Usually one database table is considered as one entity.</a:t>
            </a:r>
          </a:p>
          <a:p>
            <a:pPr algn="just" defTabSz="914126"/>
            <a:endParaRPr lang="en-US" sz="1799" dirty="0">
              <a:solidFill>
                <a:prstClr val="black"/>
              </a:solidFill>
              <a:latin typeface="Calibri"/>
            </a:endParaRPr>
          </a:p>
          <a:p>
            <a:pPr algn="just"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algn="just" defTabSz="914126"/>
            <a:endParaRPr lang="en-US" sz="1799" dirty="0">
              <a:solidFill>
                <a:prstClr val="black"/>
              </a:solidFill>
              <a:latin typeface="Calibri"/>
            </a:endParaRPr>
          </a:p>
          <a:p>
            <a:pPr algn="just"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algn="just"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455494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4182A97-F7AB-40E8-ACA9-FEA692CF8B77}"/>
              </a:ext>
            </a:extLst>
          </p:cNvPr>
          <p:cNvSpPr txBox="1"/>
          <p:nvPr/>
        </p:nvSpPr>
        <p:spPr>
          <a:xfrm>
            <a:off x="226037" y="856657"/>
            <a:ext cx="11841018" cy="830997"/>
          </a:xfrm>
          <a:prstGeom prst="rect">
            <a:avLst/>
          </a:prstGeom>
          <a:noFill/>
        </p:spPr>
        <p:txBody>
          <a:bodyPr wrap="square" rtlCol="0">
            <a:spAutoFit/>
          </a:bodyPr>
          <a:lstStyle/>
          <a:p>
            <a:r>
              <a:rPr lang="en-US" sz="2400" dirty="0"/>
              <a:t>http(s)://hostname:port/sap/opu/odata/sap/SERVICENAME_SRV/ENTITYSET?p1=val&amp;p2=val</a:t>
            </a:r>
          </a:p>
          <a:p>
            <a:endParaRPr lang="en-IN" sz="2400" dirty="0"/>
          </a:p>
        </p:txBody>
      </p:sp>
      <p:sp>
        <p:nvSpPr>
          <p:cNvPr id="7" name="Left Brace 6">
            <a:extLst>
              <a:ext uri="{FF2B5EF4-FFF2-40B4-BE49-F238E27FC236}">
                <a16:creationId xmlns:a16="http://schemas.microsoft.com/office/drawing/2014/main" id="{D8AB0ACB-607E-4B96-AA18-96EE0D3D0BF5}"/>
              </a:ext>
            </a:extLst>
          </p:cNvPr>
          <p:cNvSpPr/>
          <p:nvPr/>
        </p:nvSpPr>
        <p:spPr>
          <a:xfrm rot="16200000">
            <a:off x="466253" y="906805"/>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E8F161D1-2050-43FA-B709-75628A0E076E}"/>
              </a:ext>
            </a:extLst>
          </p:cNvPr>
          <p:cNvSpPr/>
          <p:nvPr/>
        </p:nvSpPr>
        <p:spPr>
          <a:xfrm rot="16200000">
            <a:off x="2119562" y="462925"/>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183E6C5-9711-43EA-85BB-8AC0BF793DD5}"/>
              </a:ext>
            </a:extLst>
          </p:cNvPr>
          <p:cNvSpPr/>
          <p:nvPr/>
        </p:nvSpPr>
        <p:spPr>
          <a:xfrm rot="16200000">
            <a:off x="4367418" y="198488"/>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9E329AF1-1078-4240-B3CA-BA6C443E8D4C}"/>
              </a:ext>
            </a:extLst>
          </p:cNvPr>
          <p:cNvSpPr/>
          <p:nvPr/>
        </p:nvSpPr>
        <p:spPr>
          <a:xfrm rot="16200000">
            <a:off x="6879715" y="178332"/>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657DDED-91D1-4F0D-AB12-8339BCF90982}"/>
              </a:ext>
            </a:extLst>
          </p:cNvPr>
          <p:cNvSpPr/>
          <p:nvPr/>
        </p:nvSpPr>
        <p:spPr>
          <a:xfrm rot="16200000">
            <a:off x="8860913" y="709428"/>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FA750929-0166-444D-BA42-D4DCC9FB2CD2}"/>
              </a:ext>
            </a:extLst>
          </p:cNvPr>
          <p:cNvSpPr/>
          <p:nvPr/>
        </p:nvSpPr>
        <p:spPr>
          <a:xfrm rot="16200000">
            <a:off x="10546638" y="392543"/>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947DE1DF-856D-414C-9FCA-9212ED3BD0C7}"/>
              </a:ext>
            </a:extLst>
          </p:cNvPr>
          <p:cNvSpPr txBox="1"/>
          <p:nvPr/>
        </p:nvSpPr>
        <p:spPr>
          <a:xfrm>
            <a:off x="1565310" y="1558046"/>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6569A8A4-48D6-424C-BE7D-7EABEEAF57E9}"/>
              </a:ext>
            </a:extLst>
          </p:cNvPr>
          <p:cNvSpPr txBox="1"/>
          <p:nvPr/>
        </p:nvSpPr>
        <p:spPr>
          <a:xfrm>
            <a:off x="4085551" y="1635873"/>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2320FBBD-98C9-4224-8294-00F77B9B24C3}"/>
              </a:ext>
            </a:extLst>
          </p:cNvPr>
          <p:cNvSpPr txBox="1"/>
          <p:nvPr/>
        </p:nvSpPr>
        <p:spPr>
          <a:xfrm>
            <a:off x="6294327" y="1558046"/>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60B1EFC5-8624-44DC-9EE5-58B8005268E2}"/>
              </a:ext>
            </a:extLst>
          </p:cNvPr>
          <p:cNvSpPr txBox="1"/>
          <p:nvPr/>
        </p:nvSpPr>
        <p:spPr>
          <a:xfrm>
            <a:off x="7936008" y="1497373"/>
            <a:ext cx="1934866" cy="646331"/>
          </a:xfrm>
          <a:prstGeom prst="rect">
            <a:avLst/>
          </a:prstGeom>
          <a:noFill/>
        </p:spPr>
        <p:txBody>
          <a:bodyPr wrap="square" rtlCol="0">
            <a:spAutoFit/>
          </a:bodyPr>
          <a:lstStyle/>
          <a:p>
            <a:pPr algn="ctr"/>
            <a:r>
              <a:rPr lang="en-US" b="1" dirty="0"/>
              <a:t>End Point Access</a:t>
            </a:r>
          </a:p>
          <a:p>
            <a:pPr algn="ctr"/>
            <a:r>
              <a:rPr lang="en-US" b="1" dirty="0"/>
              <a:t>Data</a:t>
            </a:r>
            <a:endParaRPr lang="en-IN" b="1" dirty="0"/>
          </a:p>
        </p:txBody>
      </p:sp>
      <p:sp>
        <p:nvSpPr>
          <p:cNvPr id="18" name="TextBox 17">
            <a:extLst>
              <a:ext uri="{FF2B5EF4-FFF2-40B4-BE49-F238E27FC236}">
                <a16:creationId xmlns:a16="http://schemas.microsoft.com/office/drawing/2014/main" id="{F11329E4-C756-4CF5-8375-341A87B7D74F}"/>
              </a:ext>
            </a:extLst>
          </p:cNvPr>
          <p:cNvSpPr txBox="1"/>
          <p:nvPr/>
        </p:nvSpPr>
        <p:spPr>
          <a:xfrm>
            <a:off x="207391" y="1585904"/>
            <a:ext cx="1419068" cy="369332"/>
          </a:xfrm>
          <a:prstGeom prst="rect">
            <a:avLst/>
          </a:prstGeom>
          <a:noFill/>
        </p:spPr>
        <p:txBody>
          <a:bodyPr wrap="square" rtlCol="0">
            <a:spAutoFit/>
          </a:bodyPr>
          <a:lstStyle/>
          <a:p>
            <a:r>
              <a:rPr lang="en-US" b="1" dirty="0"/>
              <a:t>Protocol</a:t>
            </a:r>
            <a:endParaRPr lang="en-IN" b="1" dirty="0"/>
          </a:p>
        </p:txBody>
      </p:sp>
      <p:sp>
        <p:nvSpPr>
          <p:cNvPr id="19" name="TextBox 18">
            <a:extLst>
              <a:ext uri="{FF2B5EF4-FFF2-40B4-BE49-F238E27FC236}">
                <a16:creationId xmlns:a16="http://schemas.microsoft.com/office/drawing/2014/main" id="{662B16FA-90B4-44FC-8C06-9620053DAF8A}"/>
              </a:ext>
            </a:extLst>
          </p:cNvPr>
          <p:cNvSpPr txBox="1"/>
          <p:nvPr/>
        </p:nvSpPr>
        <p:spPr>
          <a:xfrm>
            <a:off x="10302909" y="1635873"/>
            <a:ext cx="1734178" cy="369332"/>
          </a:xfrm>
          <a:prstGeom prst="rect">
            <a:avLst/>
          </a:prstGeom>
          <a:noFill/>
        </p:spPr>
        <p:txBody>
          <a:bodyPr wrap="square" rtlCol="0">
            <a:spAutoFit/>
          </a:bodyPr>
          <a:lstStyle/>
          <a:p>
            <a:r>
              <a:rPr lang="en-US" b="1" dirty="0"/>
              <a:t>Query Options</a:t>
            </a:r>
            <a:endParaRPr lang="en-IN" b="1" dirty="0"/>
          </a:p>
        </p:txBody>
      </p:sp>
      <p:sp>
        <p:nvSpPr>
          <p:cNvPr id="3" name="Left Brace 2">
            <a:extLst>
              <a:ext uri="{FF2B5EF4-FFF2-40B4-BE49-F238E27FC236}">
                <a16:creationId xmlns:a16="http://schemas.microsoft.com/office/drawing/2014/main" id="{A390BEF0-72D2-43FE-8CCD-D927A2654906}"/>
              </a:ext>
            </a:extLst>
          </p:cNvPr>
          <p:cNvSpPr/>
          <p:nvPr/>
        </p:nvSpPr>
        <p:spPr>
          <a:xfrm rot="16200000">
            <a:off x="2716595" y="-730648"/>
            <a:ext cx="551295" cy="55697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07AFEE57-E0B1-4C5C-A864-C5413552D857}"/>
              </a:ext>
            </a:extLst>
          </p:cNvPr>
          <p:cNvSpPr/>
          <p:nvPr/>
        </p:nvSpPr>
        <p:spPr>
          <a:xfrm rot="16200000">
            <a:off x="7548337" y="94442"/>
            <a:ext cx="551295" cy="3919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748406B-47D9-42BC-AB69-DCD05ECAC3F5}"/>
              </a:ext>
            </a:extLst>
          </p:cNvPr>
          <p:cNvSpPr txBox="1"/>
          <p:nvPr/>
        </p:nvSpPr>
        <p:spPr>
          <a:xfrm>
            <a:off x="2001792" y="2335732"/>
            <a:ext cx="1980899" cy="369332"/>
          </a:xfrm>
          <a:prstGeom prst="rect">
            <a:avLst/>
          </a:prstGeom>
          <a:noFill/>
        </p:spPr>
        <p:txBody>
          <a:bodyPr wrap="square" rtlCol="0">
            <a:spAutoFit/>
          </a:bodyPr>
          <a:lstStyle/>
          <a:p>
            <a:r>
              <a:rPr lang="en-US" dirty="0"/>
              <a:t>Service root URL</a:t>
            </a:r>
          </a:p>
        </p:txBody>
      </p:sp>
      <p:sp>
        <p:nvSpPr>
          <p:cNvPr id="23" name="TextBox 22">
            <a:extLst>
              <a:ext uri="{FF2B5EF4-FFF2-40B4-BE49-F238E27FC236}">
                <a16:creationId xmlns:a16="http://schemas.microsoft.com/office/drawing/2014/main" id="{835B4CF2-8E08-44CE-9FB9-7EF74B2F4BFF}"/>
              </a:ext>
            </a:extLst>
          </p:cNvPr>
          <p:cNvSpPr txBox="1"/>
          <p:nvPr/>
        </p:nvSpPr>
        <p:spPr>
          <a:xfrm>
            <a:off x="6855962" y="2322148"/>
            <a:ext cx="1980899" cy="369332"/>
          </a:xfrm>
          <a:prstGeom prst="rect">
            <a:avLst/>
          </a:prstGeom>
          <a:noFill/>
        </p:spPr>
        <p:txBody>
          <a:bodyPr wrap="square" rtlCol="0">
            <a:spAutoFit/>
          </a:bodyPr>
          <a:lstStyle/>
          <a:p>
            <a:r>
              <a:rPr lang="en-US" dirty="0"/>
              <a:t>Resource path</a:t>
            </a:r>
          </a:p>
        </p:txBody>
      </p:sp>
      <p:sp>
        <p:nvSpPr>
          <p:cNvPr id="24" name="TextBox 23">
            <a:extLst>
              <a:ext uri="{FF2B5EF4-FFF2-40B4-BE49-F238E27FC236}">
                <a16:creationId xmlns:a16="http://schemas.microsoft.com/office/drawing/2014/main" id="{4245B14C-8C00-4F7D-A449-9942060A6B99}"/>
              </a:ext>
            </a:extLst>
          </p:cNvPr>
          <p:cNvSpPr txBox="1"/>
          <p:nvPr/>
        </p:nvSpPr>
        <p:spPr>
          <a:xfrm>
            <a:off x="261764" y="3014645"/>
            <a:ext cx="11390470" cy="3373359"/>
          </a:xfrm>
          <a:prstGeom prst="rect">
            <a:avLst/>
          </a:prstGeom>
          <a:noFill/>
        </p:spPr>
        <p:txBody>
          <a:bodyPr wrap="square" rtlCol="0">
            <a:spAutoFit/>
          </a:bodyPr>
          <a:lstStyle/>
          <a:p>
            <a:pPr marL="342900" indent="-342900" algn="just">
              <a:lnSpc>
                <a:spcPct val="150000"/>
              </a:lnSpc>
              <a:buAutoNum type="arabicPeriod"/>
            </a:pPr>
            <a:r>
              <a:rPr lang="en-US" b="1" i="1" dirty="0">
                <a:effectLst/>
              </a:rPr>
              <a:t>Service root</a:t>
            </a:r>
            <a:r>
              <a:rPr lang="en-US" b="0" i="0" dirty="0">
                <a:effectLst/>
              </a:rPr>
              <a:t> URL: - The service root of a URL is the base URL of the service. When a </a:t>
            </a:r>
            <a:r>
              <a:rPr lang="en-US" b="0" i="1" dirty="0">
                <a:effectLst/>
              </a:rPr>
              <a:t>GET</a:t>
            </a:r>
            <a:r>
              <a:rPr lang="en-US" b="0" i="0" dirty="0">
                <a:effectLst/>
              </a:rPr>
              <a:t> request is made to this URL it will return a service document that defines all the resources available via that service.</a:t>
            </a:r>
          </a:p>
          <a:p>
            <a:pPr marL="342900" indent="-342900" algn="just">
              <a:lnSpc>
                <a:spcPct val="150000"/>
              </a:lnSpc>
              <a:buAutoNum type="arabicPeriod"/>
            </a:pPr>
            <a:r>
              <a:rPr lang="en-US" b="1" i="1" dirty="0">
                <a:effectLst/>
              </a:rPr>
              <a:t>Resource path: -</a:t>
            </a:r>
            <a:r>
              <a:rPr lang="en-US" b="0" i="0" dirty="0">
                <a:effectLst/>
              </a:rPr>
              <a:t> A resource by REST definition is an object which is accessible over the HTTP by using the standard GET,POST,PUT,PATCH and DELETE methods.</a:t>
            </a:r>
          </a:p>
          <a:p>
            <a:pPr marL="342900" indent="-342900" algn="just">
              <a:lnSpc>
                <a:spcPct val="150000"/>
              </a:lnSpc>
              <a:buFontTx/>
              <a:buAutoNum type="arabicPeriod"/>
            </a:pPr>
            <a:r>
              <a:rPr lang="en-US" b="1" i="1" dirty="0">
                <a:effectLst/>
              </a:rPr>
              <a:t>Query </a:t>
            </a:r>
            <a:r>
              <a:rPr kumimoji="0" lang="en-US" altLang="en-US" b="1" i="0" u="none" strike="noStrike" cap="none" normalizeH="0" baseline="0" dirty="0">
                <a:ln>
                  <a:noFill/>
                </a:ln>
                <a:effectLst/>
                <a:cs typeface="Segoe UI" panose="020B0502040204020203" pitchFamily="34" charset="0"/>
              </a:rPr>
              <a:t>options: - </a:t>
            </a:r>
            <a:r>
              <a:rPr kumimoji="0" lang="en-US" altLang="en-US" u="none" strike="noStrike" cap="none" normalizeH="0" baseline="0" dirty="0">
                <a:ln>
                  <a:noFill/>
                </a:ln>
                <a:effectLst/>
                <a:cs typeface="Segoe UI" panose="020B0502040204020203" pitchFamily="34" charset="0"/>
              </a:rPr>
              <a:t>Query options</a:t>
            </a:r>
            <a:r>
              <a:rPr kumimoji="0" lang="en-US" altLang="en-US" b="0" i="0" u="none" strike="noStrike" cap="none" normalizeH="0" baseline="0" dirty="0">
                <a:ln>
                  <a:noFill/>
                </a:ln>
                <a:effectLst/>
                <a:cs typeface="Segoe UI" panose="020B0502040204020203" pitchFamily="34" charset="0"/>
              </a:rPr>
              <a:t> are essentially standardized query string parameters that can be passed to an OData service to run queries on a requested resource. They can help perform certain operations like </a:t>
            </a:r>
            <a:r>
              <a:rPr kumimoji="0" lang="en-US" altLang="en-US" b="1" i="1" u="none" strike="noStrike" cap="none" normalizeH="0" baseline="0" dirty="0">
                <a:ln>
                  <a:noFill/>
                </a:ln>
                <a:effectLst/>
              </a:rPr>
              <a:t>select</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filter</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count</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skip</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order</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search</a:t>
            </a:r>
            <a:r>
              <a:rPr kumimoji="0" lang="en-US" altLang="en-US" b="1" i="1" u="none" strike="noStrike" cap="none" normalizeH="0" baseline="0" dirty="0">
                <a:ln>
                  <a:noFill/>
                </a:ln>
                <a:effectLst/>
                <a:cs typeface="Segoe UI" panose="020B0502040204020203" pitchFamily="34" charset="0"/>
              </a:rPr>
              <a:t> and </a:t>
            </a:r>
            <a:r>
              <a:rPr kumimoji="0" lang="en-US" altLang="en-US" b="1" i="1" u="none" strike="noStrike" cap="none" normalizeH="0" baseline="0" dirty="0">
                <a:ln>
                  <a:noFill/>
                </a:ln>
                <a:effectLst/>
              </a:rPr>
              <a:t>format</a:t>
            </a:r>
            <a:r>
              <a:rPr kumimoji="0" lang="en-US" altLang="en-US" b="1" i="1" u="none" strike="noStrike" cap="none" normalizeH="0" baseline="0" dirty="0">
                <a:ln>
                  <a:noFill/>
                </a:ln>
                <a:effectLst/>
                <a:cs typeface="Segoe UI" panose="020B0502040204020203" pitchFamily="34" charset="0"/>
              </a:rPr>
              <a:t> </a:t>
            </a:r>
            <a:r>
              <a:rPr kumimoji="0" lang="en-US" altLang="en-US" b="0" i="0" u="none" strike="noStrike" cap="none" normalizeH="0" baseline="0" dirty="0">
                <a:ln>
                  <a:noFill/>
                </a:ln>
                <a:effectLst/>
                <a:cs typeface="Segoe UI" panose="020B0502040204020203" pitchFamily="34" charset="0"/>
              </a:rPr>
              <a:t>on resources. All OData query options are prefixed by a </a:t>
            </a:r>
            <a:r>
              <a:rPr kumimoji="0" lang="en-US" altLang="en-US" b="1" i="1" u="none" strike="noStrike" cap="none" normalizeH="0" baseline="0" dirty="0">
                <a:ln>
                  <a:noFill/>
                </a:ln>
                <a:effectLst/>
              </a:rPr>
              <a:t>$</a:t>
            </a:r>
            <a:r>
              <a:rPr kumimoji="0" lang="en-US" altLang="en-US" b="1" i="1" u="none" strike="noStrike" cap="none" normalizeH="0" baseline="0" dirty="0">
                <a:ln>
                  <a:noFill/>
                </a:ln>
                <a:effectLst/>
                <a:cs typeface="Segoe UI" panose="020B0502040204020203" pitchFamily="34" charset="0"/>
              </a:rPr>
              <a:t> </a:t>
            </a:r>
            <a:r>
              <a:rPr kumimoji="0" lang="en-US" altLang="en-US" b="0" i="0" u="none" strike="noStrike" cap="none" normalizeH="0" baseline="0" dirty="0">
                <a:ln>
                  <a:noFill/>
                </a:ln>
                <a:effectLst/>
                <a:cs typeface="Segoe UI" panose="020B0502040204020203" pitchFamily="34" charset="0"/>
              </a:rPr>
              <a:t>sign and they are case-insensitive</a:t>
            </a:r>
            <a:r>
              <a:rPr lang="en-US" altLang="en-US" dirty="0">
                <a:cs typeface="Segoe UI" panose="020B0502040204020203" pitchFamily="34" charset="0"/>
              </a:rPr>
              <a:t>.</a:t>
            </a:r>
            <a:endParaRPr kumimoji="0" lang="en-US" altLang="en-US" b="0" i="0" u="none" strike="noStrike" cap="none" normalizeH="0" baseline="0" dirty="0">
              <a:ln>
                <a:noFill/>
              </a:ln>
              <a:effectLst/>
            </a:endParaRPr>
          </a:p>
        </p:txBody>
      </p:sp>
    </p:spTree>
    <p:extLst>
      <p:ext uri="{BB962C8B-B14F-4D97-AF65-F5344CB8AC3E}">
        <p14:creationId xmlns:p14="http://schemas.microsoft.com/office/powerpoint/2010/main" val="1463818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7E4A1929-341E-4475-9AA8-883489DEA856}"/>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383E270B-3649-41D4-B79D-B5F23600ADAC}"/>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E07F5340-3E41-4F64-A090-C3727AC70CDA}"/>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D0EA0DB-C76A-467A-92E9-0480B624C3D2}"/>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D435B8AF-2139-42D0-B8CD-A2D9751DFB1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EA4F558C-86BA-4C94-B31A-F0CB413C4A04}"/>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67DC07D8-2C26-407F-B251-DA2F1B8C867D}"/>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C0BFA13A-BBCD-4881-97BC-0C8553864FCF}"/>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D1038409-C777-488A-A7CD-9B06C5CD9392}"/>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3CABEE04-F318-4C11-B765-7782239EC486}"/>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62411B35-DBFE-4E76-8A6D-70625DEF48C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07D5376E-78AF-409A-9D08-10DBE1EC61D1}"/>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94B6CC4E-8F48-4A47-B4E5-8299D0CE56D3}"/>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280798E-97BB-4012-90BE-F48F668D03D3}"/>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D85854E2-C1D7-451C-9A6E-5C6A23536BD5}"/>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135FA71E-474B-4DE6-9BAE-104491B5B9EB}"/>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018093EE-321B-4CB2-82B6-BCB591C1D8F9}"/>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47AE4168-B366-4F24-8F58-833685022734}"/>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A4DD18A0-91F5-4C5D-81B7-2091D5EB68BC}"/>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1B4D7904-16AD-48AA-9ED2-3730DD7F36A7}"/>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89FFFE7E-CF66-40A3-9A90-DC58E7B5107B}"/>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14072FA0-0B96-4E93-A09E-DBE7099FD311}"/>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FD4CB5EB-2722-4E6E-B30E-C3E449D84797}"/>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300F640A-42DB-4645-8B51-93508DAADBC0}"/>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8D066B0F-029E-4FC5-AA80-AE5871CBFF6E}"/>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A8A05E09-A4A7-4967-83DD-3CEBF6AF650B}"/>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649D4995-6618-4BCE-9860-545A0D555E9B}"/>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25C09EF0-3BF1-487D-AEDC-ABBD6A0E4B3D}"/>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A7605407-233B-49A8-BAF7-FA4003E9983B}"/>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360232DA-156A-4BD9-84C3-208130BA7E0D}"/>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20656FFE-AA12-4F86-83B4-6582ECECCCC7}"/>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D592016B-3867-4260-8BDA-F78BC86307D7}"/>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CE447651-19B4-4D8B-AE0E-C6CBE5F0A28B}"/>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B7F38912-337C-4975-90EB-89B0FE4FB55E}"/>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9749823B-82AD-4EF8-9632-63978A4BE4B5}"/>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4B5E1CD3-FD69-4B5A-9988-59E2E487D48B}"/>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AC0CA3B9-0903-449F-83CB-E26B26FF9955}"/>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C0DD2C8F-AB86-4CE2-B528-B3EE445B29E0}"/>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0B01AF2D-2349-4084-A92F-CF194F4CE162}"/>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DEDD2DA3-1E73-4CA7-A204-BBDF873A2A78}"/>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32BEEFAB-DE92-45DE-B51C-4209AAA2E1A7}"/>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537B0BAB-309E-4F90-82C2-C04AB5B83B22}"/>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B4095371-36FC-4F7C-8B45-C98E28A33667}"/>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176B0C1D-64D8-462B-8044-5D4255D7EE33}"/>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2E12BD19-0F08-4669-B9E3-62F28B3FFA84}"/>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CF5E1647-F2BD-4DF3-AAA6-7E7B0C1474C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26276264-7354-4B76-9BEA-A41FCEDAA518}"/>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F7E0D267-194E-4AB5-BF80-BF97D1139AAC}"/>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1D070B66-4B79-4569-B180-27A5429888AD}"/>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1AD8B862-7088-4311-AAC3-F953F40BA8CE}"/>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D783BF98-A59A-491D-BB77-EA70EC92D0FE}"/>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C8290061-99B6-4A12-B1E1-69C96ABE4EB3}"/>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8481D15A-E367-4F3C-AAE2-23F791C31E7F}"/>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B4ECD5D7-BD86-4BAE-9FD8-F16323E5CA0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8F1E110E-D2B2-41CF-82F8-C8C51A3A4E5C}"/>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2548515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a:t>
            </a:r>
            <a:r>
              <a:rPr lang="en-US" sz="1799" dirty="0" err="1">
                <a:solidFill>
                  <a:prstClr val="black"/>
                </a:solidFill>
                <a:latin typeface="Calibri"/>
              </a:rPr>
              <a:t>dbtab</a:t>
            </a:r>
            <a:r>
              <a:rPr lang="en-US" sz="1799" dirty="0">
                <a:solidFill>
                  <a:prstClr val="black"/>
                </a:solidFill>
                <a:latin typeface="Calibri"/>
              </a:rPr>
              <a:t>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a:t>
            </a:r>
            <a:r>
              <a:rPr lang="en-US" sz="1799" dirty="0" err="1">
                <a:solidFill>
                  <a:prstClr val="black"/>
                </a:solidFill>
                <a:latin typeface="Calibri"/>
              </a:rPr>
              <a:t>dbtab</a:t>
            </a:r>
            <a:r>
              <a:rPr lang="en-US" sz="1799" dirty="0">
                <a:solidFill>
                  <a:prstClr val="black"/>
                </a:solidFill>
                <a:latin typeface="Calibri"/>
              </a:rPr>
              <a:t>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a:t>
            </a:r>
            <a:r>
              <a:rPr lang="en-US" sz="1799" dirty="0" err="1">
                <a:solidFill>
                  <a:prstClr val="black"/>
                </a:solidFill>
                <a:latin typeface="Calibri"/>
              </a:rPr>
              <a:t>edbtab</a:t>
            </a:r>
            <a:r>
              <a:rPr lang="en-US" sz="1799" dirty="0">
                <a:solidFill>
                  <a:prstClr val="black"/>
                </a:solidFill>
                <a:latin typeface="Calibri"/>
              </a:rPr>
              <a:t> WHERE </a:t>
            </a:r>
            <a:r>
              <a:rPr lang="en-US" sz="1799" dirty="0" err="1">
                <a:solidFill>
                  <a:prstClr val="black"/>
                </a:solidFill>
                <a:latin typeface="Calibri"/>
              </a:rPr>
              <a:t>pkey</a:t>
            </a:r>
            <a:r>
              <a:rPr lang="en-US" sz="1799" dirty="0">
                <a:solidFill>
                  <a:prstClr val="black"/>
                </a:solidFill>
                <a:latin typeface="Calibri"/>
              </a:rPr>
              <a:t>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a:t>
            </a:r>
            <a:r>
              <a:rPr lang="en-US" sz="1799" dirty="0" err="1">
                <a:solidFill>
                  <a:prstClr val="black"/>
                </a:solidFill>
                <a:latin typeface="Calibri"/>
              </a:rPr>
              <a:t>cond</a:t>
            </a:r>
            <a:r>
              <a:rPr lang="en-US" sz="1799" dirty="0">
                <a:solidFill>
                  <a:prstClr val="black"/>
                </a:solidFill>
                <a:latin typeface="Calibri"/>
              </a:rPr>
              <a:t>)</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46141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Exposing the OData Entity Set using CAPM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At design time, within the </a:t>
            </a:r>
            <a:r>
              <a:rPr lang="en-US" b="1" i="0" dirty="0">
                <a:effectLst/>
              </a:rPr>
              <a:t>srv folder</a:t>
            </a:r>
            <a:r>
              <a:rPr lang="en-US" b="0" i="0" dirty="0">
                <a:effectLst/>
              </a:rPr>
              <a:t>, you create an </a:t>
            </a:r>
            <a:r>
              <a:rPr lang="en-US" b="1" i="0" dirty="0">
                <a:effectLst/>
              </a:rPr>
              <a:t>.cds</a:t>
            </a:r>
            <a:r>
              <a:rPr lang="en-US" b="0" i="0" dirty="0">
                <a:effectLst/>
              </a:rPr>
              <a:t> file where you indicate the exposed database object, for example, table, view, calculation view, and so on, and the name of the Entity Set in the service.</a:t>
            </a:r>
          </a:p>
          <a:p>
            <a:pPr marL="285750" indent="-285750" algn="just">
              <a:buFont typeface="Arial" panose="020B0604020202020204" pitchFamily="34" charset="0"/>
              <a:buChar char="•"/>
            </a:pPr>
            <a:r>
              <a:rPr lang="en-US" b="0" i="0" dirty="0">
                <a:effectLst/>
              </a:rPr>
              <a:t>On build, the application provides an OData service, exposing the object content under the given entity set name.</a:t>
            </a:r>
          </a:p>
          <a:p>
            <a:pPr algn="just"/>
            <a:endParaRPr lang="en-US" dirty="0"/>
          </a:p>
          <a:p>
            <a:pPr algn="just"/>
            <a:r>
              <a:rPr lang="en-US" dirty="0"/>
              <a:t>Syntax to Expose the OData Entity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0AC33-A9C4-406A-BEAA-CB8693835E72}"/>
              </a:ext>
            </a:extLst>
          </p:cNvPr>
          <p:cNvPicPr>
            <a:picLocks noChangeAspect="1"/>
          </p:cNvPicPr>
          <p:nvPr/>
        </p:nvPicPr>
        <p:blipFill>
          <a:blip r:embed="rId3"/>
          <a:stretch>
            <a:fillRect/>
          </a:stretch>
        </p:blipFill>
        <p:spPr>
          <a:xfrm>
            <a:off x="130547" y="2777258"/>
            <a:ext cx="11930906" cy="3109229"/>
          </a:xfrm>
          <a:prstGeom prst="rect">
            <a:avLst/>
          </a:prstGeom>
        </p:spPr>
      </p:pic>
    </p:spTree>
    <p:extLst>
      <p:ext uri="{BB962C8B-B14F-4D97-AF65-F5344CB8AC3E}">
        <p14:creationId xmlns:p14="http://schemas.microsoft.com/office/powerpoint/2010/main" val="1165846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Exposing OData Entity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r>
              <a:rPr lang="en-US" dirty="0"/>
              <a:t>In this exercise we will expose the data form the database in the form of OData by creating a OData service.</a:t>
            </a:r>
          </a:p>
          <a:p>
            <a:endParaRPr lang="en-US" dirty="0"/>
          </a:p>
          <a:p>
            <a:r>
              <a:rPr lang="en-US" dirty="0"/>
              <a:t>Steps to do the exercise.</a:t>
            </a:r>
          </a:p>
          <a:p>
            <a:pPr marL="285750" indent="-285750">
              <a:buFontTx/>
              <a:buChar char="-"/>
            </a:pPr>
            <a:r>
              <a:rPr lang="en-US" dirty="0"/>
              <a:t>Initially we have created a CatalogService.cds and CatalogService.js file in the srv folder to check labels in the metadata.</a:t>
            </a:r>
          </a:p>
          <a:p>
            <a:pPr marL="285750" indent="-285750">
              <a:buFontTx/>
              <a:buChar char="-"/>
            </a:pPr>
            <a:r>
              <a:rPr lang="en-US" dirty="0"/>
              <a:t>The CatalogService.cds file is known as the service definition file.</a:t>
            </a:r>
          </a:p>
          <a:p>
            <a:pPr marL="285750" indent="-285750">
              <a:buFontTx/>
              <a:buChar char="-"/>
            </a:pPr>
            <a:r>
              <a:rPr lang="en-US" dirty="0"/>
              <a:t>Put the code in that file form the below link.</a:t>
            </a:r>
          </a:p>
          <a:p>
            <a:pPr marL="285750" indent="-285750">
              <a:buFontTx/>
              <a:buChar char="-"/>
            </a:pPr>
            <a:r>
              <a:rPr lang="en-US" dirty="0"/>
              <a:t>Run the Application using the command </a:t>
            </a:r>
            <a:r>
              <a:rPr lang="en-US" b="1" i="1" dirty="0"/>
              <a:t>cds run</a:t>
            </a:r>
            <a:r>
              <a:rPr lang="en-US" dirty="0"/>
              <a:t> or </a:t>
            </a:r>
            <a:r>
              <a:rPr lang="en-US" b="1" i="1" dirty="0"/>
              <a:t>cds watch.</a:t>
            </a:r>
          </a:p>
          <a:p>
            <a:pPr marL="285750" indent="-285750">
              <a:buFontTx/>
              <a:buChar char="-"/>
            </a:pPr>
            <a:endParaRPr lang="en-US" dirty="0"/>
          </a:p>
          <a:p>
            <a:pPr marL="285750" indent="-285750">
              <a:buFontTx/>
              <a:buChar char="-"/>
            </a:pPr>
            <a:endParaRPr lang="en-US" dirty="0"/>
          </a:p>
          <a:p>
            <a:r>
              <a:rPr lang="en-US" dirty="0"/>
              <a:t>Exercise Code/Resource:</a:t>
            </a:r>
          </a:p>
          <a:p>
            <a:pPr marL="285750" indent="-285750">
              <a:buFontTx/>
              <a:buChar char="-"/>
            </a:pPr>
            <a:r>
              <a:rPr lang="en-US" dirty="0">
                <a:hlinkClick r:id="rId3"/>
              </a:rPr>
              <a:t>CatalogService.cds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95C53FC-FA11-4F8D-94A9-B03F9B0AD3A4}"/>
              </a:ext>
            </a:extLst>
          </p:cNvPr>
          <p:cNvPicPr>
            <a:picLocks noChangeAspect="1"/>
          </p:cNvPicPr>
          <p:nvPr/>
        </p:nvPicPr>
        <p:blipFill>
          <a:blip r:embed="rId4"/>
          <a:stretch>
            <a:fillRect/>
          </a:stretch>
        </p:blipFill>
        <p:spPr>
          <a:xfrm>
            <a:off x="6932496" y="3118488"/>
            <a:ext cx="4226575" cy="25688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20205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V2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buFont typeface="Arial" panose="020B0604020202020204" pitchFamily="34" charset="0"/>
              <a:buChar char="•"/>
            </a:pPr>
            <a:r>
              <a:rPr lang="en-US" dirty="0"/>
              <a:t>SAP CAP framework by default provides the OData V4 in the OData service.</a:t>
            </a:r>
          </a:p>
          <a:p>
            <a:pPr marL="285750" indent="-285750">
              <a:buFont typeface="Arial" panose="020B0604020202020204" pitchFamily="34" charset="0"/>
              <a:buChar char="•"/>
            </a:pPr>
            <a:r>
              <a:rPr lang="en-US" dirty="0"/>
              <a:t>But in most of the application developed in the Industry is based on the V2 version of the OData service.</a:t>
            </a:r>
          </a:p>
          <a:p>
            <a:pPr marL="285750" indent="-285750">
              <a:buFont typeface="Arial" panose="020B0604020202020204" pitchFamily="34" charset="0"/>
              <a:buChar char="•"/>
            </a:pPr>
            <a:r>
              <a:rPr lang="en-US" dirty="0"/>
              <a:t>OData V4 is only supported by the Fiori - List Report Application (LRP).</a:t>
            </a:r>
          </a:p>
          <a:p>
            <a:pPr marL="285750" indent="-285750">
              <a:buFont typeface="Arial" panose="020B0604020202020204" pitchFamily="34" charset="0"/>
              <a:buChar char="•"/>
            </a:pPr>
            <a:r>
              <a:rPr lang="en-US" dirty="0"/>
              <a:t>So, to over come this issue sap provides a module which converts the OData V4 generated by the CAP framework to the OData V2.</a:t>
            </a:r>
          </a:p>
          <a:p>
            <a:pPr lvl="3"/>
            <a:r>
              <a:rPr lang="en-US" dirty="0"/>
              <a:t>Npm module provided by SAP: - </a:t>
            </a:r>
            <a:r>
              <a:rPr lang="en-US" b="0" dirty="0">
                <a:solidFill>
                  <a:srgbClr val="CE9178"/>
                </a:solidFill>
                <a:effectLst/>
                <a:latin typeface="Consolas" panose="020B0609020204030204" pitchFamily="49" charset="0"/>
              </a:rPr>
              <a:t>@sap/cds-odata-v2-adapter-proxy</a:t>
            </a:r>
            <a:endParaRPr lang="en-US" dirty="0"/>
          </a:p>
          <a:p>
            <a:pPr marL="285750" indent="-285750">
              <a:buFont typeface="Arial" panose="020B0604020202020204" pitchFamily="34" charset="0"/>
              <a:buChar char="•"/>
            </a:pPr>
            <a:r>
              <a:rPr lang="en-US" dirty="0"/>
              <a:t>This module can be install by using the command</a:t>
            </a:r>
          </a:p>
          <a:p>
            <a:pPr lvl="2"/>
            <a:r>
              <a:rPr lang="en-US" b="1" i="1" dirty="0"/>
              <a:t>npm install </a:t>
            </a:r>
            <a:r>
              <a:rPr lang="en-US" b="1" i="1" dirty="0">
                <a:effectLst/>
              </a:rPr>
              <a:t>@sap/cds-odata-v2-adapter-proxy</a:t>
            </a:r>
            <a:endParaRPr lang="en-US" b="1" i="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Now to use this module, we have to make a file named </a:t>
            </a:r>
            <a:r>
              <a:rPr lang="en-US" b="1" dirty="0"/>
              <a:t>server.js</a:t>
            </a:r>
            <a:r>
              <a:rPr lang="en-US" dirty="0"/>
              <a:t> in the </a:t>
            </a:r>
            <a:r>
              <a:rPr lang="en-US" b="1" dirty="0"/>
              <a:t>/srv</a:t>
            </a:r>
            <a:r>
              <a:rPr lang="en-US" dirty="0"/>
              <a:t> folder.</a:t>
            </a:r>
          </a:p>
          <a:p>
            <a:pPr marL="285750" indent="-285750">
              <a:buFont typeface="Arial" panose="020B0604020202020204" pitchFamily="34" charset="0"/>
              <a:buChar char="•"/>
            </a:pPr>
            <a:r>
              <a:rPr lang="en-US" dirty="0"/>
              <a:t>In this folder we have to write a bootstrap code to use the OData V2.</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Rectangle: Rounded Corners 3">
            <a:extLst>
              <a:ext uri="{FF2B5EF4-FFF2-40B4-BE49-F238E27FC236}">
                <a16:creationId xmlns:a16="http://schemas.microsoft.com/office/drawing/2014/main" id="{A3B3FA49-28ED-417F-AE07-8EA0AEA8A1D7}"/>
              </a:ext>
            </a:extLst>
          </p:cNvPr>
          <p:cNvSpPr/>
          <p:nvPr/>
        </p:nvSpPr>
        <p:spPr>
          <a:xfrm>
            <a:off x="3356148" y="4826699"/>
            <a:ext cx="1889091" cy="90435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OData V4</a:t>
            </a:r>
          </a:p>
        </p:txBody>
      </p:sp>
      <p:sp>
        <p:nvSpPr>
          <p:cNvPr id="5" name="Rectangle: Rounded Corners 4">
            <a:extLst>
              <a:ext uri="{FF2B5EF4-FFF2-40B4-BE49-F238E27FC236}">
                <a16:creationId xmlns:a16="http://schemas.microsoft.com/office/drawing/2014/main" id="{93A91FF1-8C38-47E5-ACF3-A3EC33302708}"/>
              </a:ext>
            </a:extLst>
          </p:cNvPr>
          <p:cNvSpPr/>
          <p:nvPr/>
        </p:nvSpPr>
        <p:spPr>
          <a:xfrm>
            <a:off x="462224" y="4280598"/>
            <a:ext cx="2049864" cy="208000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SAP CAP Framework</a:t>
            </a:r>
          </a:p>
        </p:txBody>
      </p:sp>
      <p:sp>
        <p:nvSpPr>
          <p:cNvPr id="6" name="Arrow: Right 5">
            <a:extLst>
              <a:ext uri="{FF2B5EF4-FFF2-40B4-BE49-F238E27FC236}">
                <a16:creationId xmlns:a16="http://schemas.microsoft.com/office/drawing/2014/main" id="{D678D33F-7F4A-47BF-B486-B293315EF538}"/>
              </a:ext>
            </a:extLst>
          </p:cNvPr>
          <p:cNvSpPr/>
          <p:nvPr/>
        </p:nvSpPr>
        <p:spPr>
          <a:xfrm>
            <a:off x="2512088" y="5215094"/>
            <a:ext cx="844060"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5B7790-92B5-4C2C-A419-5218BFC216DA}"/>
              </a:ext>
            </a:extLst>
          </p:cNvPr>
          <p:cNvSpPr/>
          <p:nvPr/>
        </p:nvSpPr>
        <p:spPr>
          <a:xfrm>
            <a:off x="6199834" y="4245428"/>
            <a:ext cx="1436914" cy="215034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OData V2 Adapter proxy</a:t>
            </a:r>
          </a:p>
        </p:txBody>
      </p:sp>
      <p:sp>
        <p:nvSpPr>
          <p:cNvPr id="10" name="Arrow: Right 9">
            <a:extLst>
              <a:ext uri="{FF2B5EF4-FFF2-40B4-BE49-F238E27FC236}">
                <a16:creationId xmlns:a16="http://schemas.microsoft.com/office/drawing/2014/main" id="{9FF640D4-C5AD-452C-9FDA-682D7C4A49C6}"/>
              </a:ext>
            </a:extLst>
          </p:cNvPr>
          <p:cNvSpPr/>
          <p:nvPr/>
        </p:nvSpPr>
        <p:spPr>
          <a:xfrm>
            <a:off x="5245239" y="5215094"/>
            <a:ext cx="954595"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8510C56-B311-4F5D-89DD-6A119BEFD597}"/>
              </a:ext>
            </a:extLst>
          </p:cNvPr>
          <p:cNvSpPr/>
          <p:nvPr/>
        </p:nvSpPr>
        <p:spPr>
          <a:xfrm>
            <a:off x="8591343" y="4868425"/>
            <a:ext cx="1889091" cy="90435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OData V2</a:t>
            </a:r>
          </a:p>
        </p:txBody>
      </p:sp>
      <p:sp>
        <p:nvSpPr>
          <p:cNvPr id="14" name="Arrow: Right 13">
            <a:extLst>
              <a:ext uri="{FF2B5EF4-FFF2-40B4-BE49-F238E27FC236}">
                <a16:creationId xmlns:a16="http://schemas.microsoft.com/office/drawing/2014/main" id="{82EDE8F1-1C2B-49EE-ADF8-7F6ED92DC3DE}"/>
              </a:ext>
            </a:extLst>
          </p:cNvPr>
          <p:cNvSpPr/>
          <p:nvPr/>
        </p:nvSpPr>
        <p:spPr>
          <a:xfrm>
            <a:off x="7636747" y="5215093"/>
            <a:ext cx="954595"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835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OData V2 Proxy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Create a new file server.js and write the bootstrapping code for the V2 adapter proxy.</a:t>
            </a:r>
          </a:p>
          <a:p>
            <a:endParaRPr lang="en-US" dirty="0"/>
          </a:p>
          <a:p>
            <a:r>
              <a:rPr lang="en-US" dirty="0"/>
              <a:t>Exercise Code/resource:</a:t>
            </a:r>
          </a:p>
          <a:p>
            <a:pPr marL="285750" indent="-285750">
              <a:buFontTx/>
              <a:buChar char="-"/>
            </a:pPr>
            <a:r>
              <a:rPr lang="en-US" dirty="0">
                <a:hlinkClick r:id="rId3"/>
              </a:rPr>
              <a:t>server.js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0170E42-4420-4BF5-B545-976EC44C7AA7}"/>
              </a:ext>
            </a:extLst>
          </p:cNvPr>
          <p:cNvPicPr>
            <a:picLocks noChangeAspect="1"/>
          </p:cNvPicPr>
          <p:nvPr/>
        </p:nvPicPr>
        <p:blipFill>
          <a:blip r:embed="rId4"/>
          <a:stretch>
            <a:fillRect/>
          </a:stretch>
        </p:blipFill>
        <p:spPr>
          <a:xfrm>
            <a:off x="4995602" y="2446253"/>
            <a:ext cx="6189233" cy="2174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45475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POSTMAN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marL="285750" indent="-285750" algn="just">
              <a:buFontTx/>
              <a:buChar char="-"/>
            </a:pPr>
            <a:r>
              <a:rPr lang="en-US" dirty="0">
                <a:latin typeface="Calibri" panose="020F0502020204030204" pitchFamily="34" charset="0"/>
                <a:cs typeface="Calibri" panose="020F0502020204030204" pitchFamily="34" charset="0"/>
              </a:rPr>
              <a:t>Postman is an API platform for building and using APIs. Postman simplifies each step of the API lifecycle and streamlines collaboration so you can create better APIs—faster.</a:t>
            </a:r>
          </a:p>
          <a:p>
            <a:pPr marL="285750" indent="-285750" algn="just">
              <a:buFontTx/>
              <a:buChar char="-"/>
            </a:pPr>
            <a:r>
              <a:rPr lang="en-US" dirty="0"/>
              <a:t>It is an </a:t>
            </a:r>
            <a:r>
              <a:rPr lang="en-US" b="1" dirty="0"/>
              <a:t>interactive and automatic tool for verifying the APIs of your project</a:t>
            </a:r>
            <a:r>
              <a:rPr lang="en-US" dirty="0"/>
              <a:t>.</a:t>
            </a:r>
          </a:p>
          <a:p>
            <a:pPr marL="285750" indent="-285750" algn="just">
              <a:buFontTx/>
              <a:buChar char="-"/>
            </a:pPr>
            <a:r>
              <a:rPr lang="en-US" dirty="0"/>
              <a:t>It presents you with a friendly GUI for constructing requests and reading responses. ... Postman is the way to streamline the process of API testing.</a:t>
            </a:r>
          </a:p>
          <a:p>
            <a:pPr marL="285750" indent="-285750" algn="just">
              <a:buFontTx/>
              <a:buChar char="-"/>
            </a:pPr>
            <a:r>
              <a:rPr lang="en-US" dirty="0">
                <a:solidFill>
                  <a:srgbClr val="202124"/>
                </a:solidFill>
              </a:rPr>
              <a:t>Postman can run GET, POST, PUT, PATCH, MERGE, DELETE, and various other request methods as well, and has utilities to help with developing APIs. </a:t>
            </a:r>
            <a:r>
              <a:rPr lang="en-US" b="1" dirty="0">
                <a:solidFill>
                  <a:srgbClr val="202124"/>
                </a:solidFill>
              </a:rPr>
              <a:t>Free and paid versions</a:t>
            </a:r>
            <a:r>
              <a:rPr lang="en-US" dirty="0">
                <a:solidFill>
                  <a:srgbClr val="202124"/>
                </a:solidFill>
              </a:rPr>
              <a:t> are available for Mac, Windows, Linux, and as a Chrome app.</a:t>
            </a:r>
          </a:p>
          <a:p>
            <a:pPr marL="285750" indent="-285750" algn="just">
              <a:buFontTx/>
              <a:buChar char="-"/>
            </a:pPr>
            <a:endParaRPr lang="en-US" dirty="0">
              <a:solidFill>
                <a:srgbClr val="202124"/>
              </a:solidFill>
            </a:endParaRPr>
          </a:p>
          <a:p>
            <a:pPr marL="285750" indent="-285750" algn="just">
              <a:buFontTx/>
              <a:buChar char="-"/>
            </a:pPr>
            <a:endParaRPr lang="en-US" dirty="0">
              <a:solidFill>
                <a:srgbClr val="202124"/>
              </a:solidFill>
            </a:endParaRPr>
          </a:p>
          <a:p>
            <a:pPr algn="just"/>
            <a:r>
              <a:rPr lang="en-US" dirty="0">
                <a:solidFill>
                  <a:srgbClr val="202124"/>
                </a:solidFill>
              </a:rPr>
              <a:t>You can Download the postman tool from the link give below:</a:t>
            </a:r>
          </a:p>
          <a:p>
            <a:pPr algn="just"/>
            <a:r>
              <a:rPr lang="en-US" dirty="0">
                <a:hlinkClick r:id="rId3"/>
              </a:rPr>
              <a:t>https://www.postman.com/downloads/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B267D4A-B349-44CF-8D6B-AAFD2A4E71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2806" y="3795301"/>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101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 App Layout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The below screen shot shows a basic layout of a request in Postman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3E7E9B-D63E-4F2A-B36D-DB78953A8BD4}"/>
              </a:ext>
            </a:extLst>
          </p:cNvPr>
          <p:cNvPicPr>
            <a:picLocks noChangeAspect="1"/>
          </p:cNvPicPr>
          <p:nvPr/>
        </p:nvPicPr>
        <p:blipFill>
          <a:blip r:embed="rId3"/>
          <a:stretch>
            <a:fillRect/>
          </a:stretch>
        </p:blipFill>
        <p:spPr>
          <a:xfrm>
            <a:off x="964507" y="1325025"/>
            <a:ext cx="9756155" cy="5388043"/>
          </a:xfrm>
          <a:prstGeom prst="rect">
            <a:avLst/>
          </a:prstGeom>
        </p:spPr>
      </p:pic>
    </p:spTree>
    <p:extLst>
      <p:ext uri="{BB962C8B-B14F-4D97-AF65-F5344CB8AC3E}">
        <p14:creationId xmlns:p14="http://schemas.microsoft.com/office/powerpoint/2010/main" val="127133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5078313"/>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Concept of Localization</a:t>
            </a:r>
          </a:p>
          <a:p>
            <a:pPr marL="742950" lvl="1" indent="-285750">
              <a:buClr>
                <a:schemeClr val="tx1"/>
              </a:buClr>
              <a:buFont typeface="Arial" panose="020B0604020202020204" pitchFamily="34" charset="0"/>
              <a:buChar char="•"/>
            </a:pPr>
            <a:r>
              <a:rPr lang="en-US" dirty="0"/>
              <a:t>Localization of Dynamic Content</a:t>
            </a:r>
          </a:p>
          <a:p>
            <a:pPr marL="742950" lvl="1" indent="-285750">
              <a:buClr>
                <a:schemeClr val="tx1"/>
              </a:buClr>
              <a:buFont typeface="Arial" panose="020B0604020202020204" pitchFamily="34" charset="0"/>
              <a:buChar char="•"/>
            </a:pPr>
            <a:r>
              <a:rPr lang="en-US" dirty="0"/>
              <a:t>Localization of Static Content</a:t>
            </a:r>
          </a:p>
          <a:p>
            <a:pPr marL="742950" lvl="1" indent="-285750">
              <a:buClr>
                <a:schemeClr val="tx1"/>
              </a:buClr>
              <a:buFont typeface="Arial" panose="020B0604020202020204" pitchFamily="34" charset="0"/>
              <a:buChar char="•"/>
            </a:pPr>
            <a:r>
              <a:rPr lang="en-US" dirty="0"/>
              <a:t>Loading data in Database</a:t>
            </a:r>
          </a:p>
          <a:p>
            <a:pPr marL="742950" lvl="1" indent="-285750">
              <a:buClr>
                <a:schemeClr val="tx1"/>
              </a:buClr>
              <a:buFont typeface="Arial" panose="020B0604020202020204" pitchFamily="34" charset="0"/>
              <a:buChar char="•"/>
            </a:pPr>
            <a:r>
              <a:rPr lang="en-US" dirty="0"/>
              <a:t>Introduction to OData</a:t>
            </a:r>
          </a:p>
          <a:p>
            <a:pPr marL="742950" lvl="1" indent="-285750">
              <a:buClr>
                <a:schemeClr val="tx1"/>
              </a:buClr>
              <a:buFont typeface="Arial" panose="020B0604020202020204" pitchFamily="34" charset="0"/>
              <a:buChar char="•"/>
            </a:pPr>
            <a:r>
              <a:rPr lang="en-US" dirty="0"/>
              <a:t>Understanding the use of OData services</a:t>
            </a:r>
          </a:p>
          <a:p>
            <a:pPr marL="742950" lvl="1" indent="-285750">
              <a:buClr>
                <a:schemeClr val="tx1"/>
              </a:buClr>
              <a:buFont typeface="Arial" panose="020B0604020202020204" pitchFamily="34" charset="0"/>
              <a:buChar char="•"/>
            </a:pPr>
            <a:r>
              <a:rPr lang="en-US" dirty="0"/>
              <a:t>Operations related to the OData Service</a:t>
            </a:r>
          </a:p>
          <a:p>
            <a:pPr marL="742950" lvl="1" indent="-285750">
              <a:buClr>
                <a:schemeClr val="tx1"/>
              </a:buClr>
              <a:buFont typeface="Arial" panose="020B0604020202020204" pitchFamily="34" charset="0"/>
              <a:buChar char="•"/>
            </a:pPr>
            <a:r>
              <a:rPr lang="en-US" dirty="0"/>
              <a:t>OData query options</a:t>
            </a:r>
          </a:p>
          <a:p>
            <a:pPr marL="742950" lvl="1" indent="-285750">
              <a:buClr>
                <a:schemeClr val="tx1"/>
              </a:buClr>
              <a:buFont typeface="Arial" panose="020B0604020202020204" pitchFamily="34" charset="0"/>
              <a:buChar char="•"/>
            </a:pPr>
            <a:r>
              <a:rPr lang="en-US" dirty="0"/>
              <a:t>Exposing the OData in the CAPM</a:t>
            </a:r>
          </a:p>
          <a:p>
            <a:pPr marL="742950" lvl="1" indent="-285750">
              <a:buClr>
                <a:schemeClr val="tx1"/>
              </a:buClr>
              <a:buFont typeface="Arial" panose="020B0604020202020204" pitchFamily="34" charset="0"/>
              <a:buChar char="•"/>
            </a:pPr>
            <a:r>
              <a:rPr lang="en-US" dirty="0"/>
              <a:t>Implementing OData service</a:t>
            </a:r>
          </a:p>
          <a:p>
            <a:pPr marL="742950" lvl="1" indent="-285750">
              <a:buClr>
                <a:schemeClr val="tx1"/>
              </a:buClr>
              <a:buFont typeface="Arial" panose="020B0604020202020204" pitchFamily="34" charset="0"/>
              <a:buChar char="•"/>
            </a:pPr>
            <a:r>
              <a:rPr lang="en-US" dirty="0"/>
              <a:t>Introduction to OData V2 Proxy</a:t>
            </a:r>
          </a:p>
          <a:p>
            <a:pPr marL="742950" lvl="1" indent="-285750">
              <a:buClr>
                <a:schemeClr val="tx1"/>
              </a:buClr>
              <a:buFont typeface="Arial" panose="020B0604020202020204" pitchFamily="34" charset="0"/>
              <a:buChar char="•"/>
            </a:pPr>
            <a:r>
              <a:rPr lang="en-US" dirty="0"/>
              <a:t>Converting OData V4 to OData V2</a:t>
            </a:r>
          </a:p>
          <a:p>
            <a:pPr marL="742950" lvl="1" indent="-285750">
              <a:buClr>
                <a:schemeClr val="tx1"/>
              </a:buClr>
              <a:buFont typeface="Arial" panose="020B0604020202020204" pitchFamily="34" charset="0"/>
              <a:buChar char="•"/>
            </a:pPr>
            <a:r>
              <a:rPr lang="en-US" dirty="0"/>
              <a:t>Introduction to Postman Tool</a:t>
            </a:r>
          </a:p>
          <a:p>
            <a:pPr marL="742950" lvl="1" indent="-285750">
              <a:buClr>
                <a:schemeClr val="tx1"/>
              </a:buClr>
              <a:buFont typeface="Arial" panose="020B0604020202020204" pitchFamily="34" charset="0"/>
              <a:buChar char="•"/>
            </a:pPr>
            <a:r>
              <a:rPr lang="en-US" dirty="0"/>
              <a:t>Check the CURD operations using the Postman.</a:t>
            </a:r>
          </a:p>
          <a:p>
            <a:pPr marL="742950" lvl="1" indent="-285750">
              <a:buClr>
                <a:schemeClr val="tx1"/>
              </a:buClr>
              <a:buFont typeface="Arial" panose="020B0604020202020204" pitchFamily="34" charset="0"/>
              <a:buChar char="•"/>
            </a:pPr>
            <a:r>
              <a:rPr lang="en-US" dirty="0"/>
              <a:t>Introduction to Views in SAP CAP</a:t>
            </a:r>
          </a:p>
          <a:p>
            <a:pPr marL="742950" lvl="1" indent="-285750">
              <a:buClr>
                <a:schemeClr val="tx1"/>
              </a:buClr>
              <a:buFont typeface="Arial" panose="020B0604020202020204" pitchFamily="34" charset="0"/>
              <a:buChar char="•"/>
            </a:pPr>
            <a:r>
              <a:rPr lang="en-US" dirty="0"/>
              <a:t>Why we need Views.</a:t>
            </a:r>
          </a:p>
          <a:p>
            <a:pPr marL="742950" lvl="1" indent="-285750">
              <a:buClr>
                <a:schemeClr val="tx1"/>
              </a:buClr>
              <a:buFont typeface="Arial" panose="020B0604020202020204" pitchFamily="34" charset="0"/>
              <a:buChar char="•"/>
            </a:pPr>
            <a:endParaRPr lang="en-US" dirty="0"/>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Basic Auth in Postman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3894600" cy="369332"/>
          </a:xfrm>
          <a:prstGeom prst="rect">
            <a:avLst/>
          </a:prstGeom>
          <a:noFill/>
        </p:spPr>
        <p:txBody>
          <a:bodyPr wrap="square" rtlCol="0">
            <a:spAutoFit/>
          </a:bodyPr>
          <a:lstStyle/>
          <a:p>
            <a:r>
              <a:rPr lang="en-US" dirty="0"/>
              <a:t>Step 1: Go to the </a:t>
            </a:r>
            <a:r>
              <a:rPr lang="en-US" b="1" dirty="0"/>
              <a:t>Authorization</a:t>
            </a:r>
            <a:r>
              <a:rPr lang="en-US" dirty="0"/>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58708D5-BE86-4AE5-91E8-794BC682F448}"/>
              </a:ext>
            </a:extLst>
          </p:cNvPr>
          <p:cNvPicPr>
            <a:picLocks noChangeAspect="1"/>
          </p:cNvPicPr>
          <p:nvPr/>
        </p:nvPicPr>
        <p:blipFill>
          <a:blip r:embed="rId3"/>
          <a:stretch>
            <a:fillRect/>
          </a:stretch>
        </p:blipFill>
        <p:spPr>
          <a:xfrm>
            <a:off x="261764" y="1239457"/>
            <a:ext cx="2743259" cy="998828"/>
          </a:xfrm>
          <a:prstGeom prst="rect">
            <a:avLst/>
          </a:prstGeom>
        </p:spPr>
      </p:pic>
      <p:sp>
        <p:nvSpPr>
          <p:cNvPr id="9" name="TextBox 8">
            <a:extLst>
              <a:ext uri="{FF2B5EF4-FFF2-40B4-BE49-F238E27FC236}">
                <a16:creationId xmlns:a16="http://schemas.microsoft.com/office/drawing/2014/main" id="{43911D6D-CE2F-4166-882A-32AF4A1C2A0E}"/>
              </a:ext>
            </a:extLst>
          </p:cNvPr>
          <p:cNvSpPr txBox="1"/>
          <p:nvPr/>
        </p:nvSpPr>
        <p:spPr>
          <a:xfrm>
            <a:off x="261764" y="2417390"/>
            <a:ext cx="3312709" cy="369332"/>
          </a:xfrm>
          <a:prstGeom prst="rect">
            <a:avLst/>
          </a:prstGeom>
          <a:noFill/>
        </p:spPr>
        <p:txBody>
          <a:bodyPr wrap="square" rtlCol="0">
            <a:spAutoFit/>
          </a:bodyPr>
          <a:lstStyle/>
          <a:p>
            <a:r>
              <a:rPr lang="en-US" dirty="0"/>
              <a:t>Step 2: Select </a:t>
            </a:r>
            <a:r>
              <a:rPr lang="en-US" b="1" dirty="0"/>
              <a:t>Basic Auth</a:t>
            </a:r>
            <a:r>
              <a:rPr lang="en-US" dirty="0"/>
              <a:t> as Type</a:t>
            </a:r>
          </a:p>
        </p:txBody>
      </p:sp>
      <p:pic>
        <p:nvPicPr>
          <p:cNvPr id="6" name="Picture 5">
            <a:extLst>
              <a:ext uri="{FF2B5EF4-FFF2-40B4-BE49-F238E27FC236}">
                <a16:creationId xmlns:a16="http://schemas.microsoft.com/office/drawing/2014/main" id="{2FD1830C-F4F5-4322-9EBF-D6A2BA01E746}"/>
              </a:ext>
            </a:extLst>
          </p:cNvPr>
          <p:cNvPicPr>
            <a:picLocks noChangeAspect="1"/>
          </p:cNvPicPr>
          <p:nvPr/>
        </p:nvPicPr>
        <p:blipFill>
          <a:blip r:embed="rId4"/>
          <a:stretch>
            <a:fillRect/>
          </a:stretch>
        </p:blipFill>
        <p:spPr>
          <a:xfrm>
            <a:off x="261764" y="3000252"/>
            <a:ext cx="3059789" cy="3425557"/>
          </a:xfrm>
          <a:prstGeom prst="rect">
            <a:avLst/>
          </a:prstGeom>
        </p:spPr>
      </p:pic>
      <p:cxnSp>
        <p:nvCxnSpPr>
          <p:cNvPr id="10" name="Straight Connector 9">
            <a:extLst>
              <a:ext uri="{FF2B5EF4-FFF2-40B4-BE49-F238E27FC236}">
                <a16:creationId xmlns:a16="http://schemas.microsoft.com/office/drawing/2014/main" id="{6B01DC08-F16D-4597-B5A5-8F92504820D0}"/>
              </a:ext>
            </a:extLst>
          </p:cNvPr>
          <p:cNvCxnSpPr>
            <a:cxnSpLocks/>
          </p:cNvCxnSpPr>
          <p:nvPr/>
        </p:nvCxnSpPr>
        <p:spPr>
          <a:xfrm>
            <a:off x="4592782" y="696191"/>
            <a:ext cx="0" cy="59431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D403FA-1846-44E2-97A2-21032BD32B10}"/>
              </a:ext>
            </a:extLst>
          </p:cNvPr>
          <p:cNvSpPr txBox="1"/>
          <p:nvPr/>
        </p:nvSpPr>
        <p:spPr>
          <a:xfrm>
            <a:off x="4592782" y="779090"/>
            <a:ext cx="6787896" cy="369332"/>
          </a:xfrm>
          <a:prstGeom prst="rect">
            <a:avLst/>
          </a:prstGeom>
          <a:noFill/>
        </p:spPr>
        <p:txBody>
          <a:bodyPr wrap="square" rtlCol="0">
            <a:spAutoFit/>
          </a:bodyPr>
          <a:lstStyle/>
          <a:p>
            <a:r>
              <a:rPr lang="en-US" dirty="0"/>
              <a:t>Step 3: Set the Username and Password.</a:t>
            </a:r>
          </a:p>
        </p:txBody>
      </p:sp>
      <p:pic>
        <p:nvPicPr>
          <p:cNvPr id="14" name="Picture 13">
            <a:extLst>
              <a:ext uri="{FF2B5EF4-FFF2-40B4-BE49-F238E27FC236}">
                <a16:creationId xmlns:a16="http://schemas.microsoft.com/office/drawing/2014/main" id="{CE2BC205-A82A-47F4-AEE2-2C9E18321EB1}"/>
              </a:ext>
            </a:extLst>
          </p:cNvPr>
          <p:cNvPicPr>
            <a:picLocks noChangeAspect="1"/>
          </p:cNvPicPr>
          <p:nvPr/>
        </p:nvPicPr>
        <p:blipFill>
          <a:blip r:embed="rId5"/>
          <a:stretch>
            <a:fillRect/>
          </a:stretch>
        </p:blipFill>
        <p:spPr>
          <a:xfrm>
            <a:off x="4845702" y="1231321"/>
            <a:ext cx="6119578" cy="1498242"/>
          </a:xfrm>
          <a:prstGeom prst="rect">
            <a:avLst/>
          </a:prstGeom>
        </p:spPr>
      </p:pic>
      <p:sp>
        <p:nvSpPr>
          <p:cNvPr id="17" name="TextBox 16">
            <a:extLst>
              <a:ext uri="{FF2B5EF4-FFF2-40B4-BE49-F238E27FC236}">
                <a16:creationId xmlns:a16="http://schemas.microsoft.com/office/drawing/2014/main" id="{343EA730-8E4F-4CBD-BB12-DA7D7C60A8AB}"/>
              </a:ext>
            </a:extLst>
          </p:cNvPr>
          <p:cNvSpPr txBox="1"/>
          <p:nvPr/>
        </p:nvSpPr>
        <p:spPr>
          <a:xfrm>
            <a:off x="4641688" y="2968538"/>
            <a:ext cx="6787896" cy="369332"/>
          </a:xfrm>
          <a:prstGeom prst="rect">
            <a:avLst/>
          </a:prstGeom>
          <a:noFill/>
        </p:spPr>
        <p:txBody>
          <a:bodyPr wrap="square" rtlCol="0">
            <a:spAutoFit/>
          </a:bodyPr>
          <a:lstStyle/>
          <a:p>
            <a:r>
              <a:rPr lang="en-US" dirty="0"/>
              <a:t>Step 4: Save.</a:t>
            </a:r>
          </a:p>
        </p:txBody>
      </p:sp>
      <p:pic>
        <p:nvPicPr>
          <p:cNvPr id="16" name="Picture 15">
            <a:extLst>
              <a:ext uri="{FF2B5EF4-FFF2-40B4-BE49-F238E27FC236}">
                <a16:creationId xmlns:a16="http://schemas.microsoft.com/office/drawing/2014/main" id="{465ED1EE-60C4-4224-B45B-42D45F530057}"/>
              </a:ext>
            </a:extLst>
          </p:cNvPr>
          <p:cNvPicPr>
            <a:picLocks noChangeAspect="1"/>
          </p:cNvPicPr>
          <p:nvPr/>
        </p:nvPicPr>
        <p:blipFill>
          <a:blip r:embed="rId6"/>
          <a:stretch>
            <a:fillRect/>
          </a:stretch>
        </p:blipFill>
        <p:spPr>
          <a:xfrm>
            <a:off x="4845702" y="3520131"/>
            <a:ext cx="6449028" cy="2456542"/>
          </a:xfrm>
          <a:prstGeom prst="rect">
            <a:avLst/>
          </a:prstGeom>
        </p:spPr>
      </p:pic>
    </p:spTree>
    <p:extLst>
      <p:ext uri="{BB962C8B-B14F-4D97-AF65-F5344CB8AC3E}">
        <p14:creationId xmlns:p14="http://schemas.microsoft.com/office/powerpoint/2010/main" val="3320788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the Payload for POST and PUT request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2865900" cy="369332"/>
          </a:xfrm>
          <a:prstGeom prst="rect">
            <a:avLst/>
          </a:prstGeom>
          <a:noFill/>
        </p:spPr>
        <p:txBody>
          <a:bodyPr wrap="square" rtlCol="0">
            <a:spAutoFit/>
          </a:bodyPr>
          <a:lstStyle/>
          <a:p>
            <a:r>
              <a:rPr lang="en-US" dirty="0"/>
              <a:t>Step 1: Go to Body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410C7EE-5168-4105-A6A0-65FC285226A5}"/>
              </a:ext>
            </a:extLst>
          </p:cNvPr>
          <p:cNvPicPr>
            <a:picLocks noChangeAspect="1"/>
          </p:cNvPicPr>
          <p:nvPr/>
        </p:nvPicPr>
        <p:blipFill>
          <a:blip r:embed="rId3"/>
          <a:stretch>
            <a:fillRect/>
          </a:stretch>
        </p:blipFill>
        <p:spPr>
          <a:xfrm>
            <a:off x="261764" y="1148422"/>
            <a:ext cx="4397306" cy="1563605"/>
          </a:xfrm>
          <a:prstGeom prst="rect">
            <a:avLst/>
          </a:prstGeom>
        </p:spPr>
      </p:pic>
      <p:sp>
        <p:nvSpPr>
          <p:cNvPr id="9" name="TextBox 8">
            <a:extLst>
              <a:ext uri="{FF2B5EF4-FFF2-40B4-BE49-F238E27FC236}">
                <a16:creationId xmlns:a16="http://schemas.microsoft.com/office/drawing/2014/main" id="{6DA8EB7E-C3D7-4D13-9355-49953CF3E35B}"/>
              </a:ext>
            </a:extLst>
          </p:cNvPr>
          <p:cNvSpPr txBox="1"/>
          <p:nvPr/>
        </p:nvSpPr>
        <p:spPr>
          <a:xfrm>
            <a:off x="261764" y="2712027"/>
            <a:ext cx="8715981" cy="369332"/>
          </a:xfrm>
          <a:prstGeom prst="rect">
            <a:avLst/>
          </a:prstGeom>
          <a:noFill/>
        </p:spPr>
        <p:txBody>
          <a:bodyPr wrap="square" rtlCol="0">
            <a:spAutoFit/>
          </a:bodyPr>
          <a:lstStyle/>
          <a:p>
            <a:r>
              <a:rPr lang="en-US" dirty="0"/>
              <a:t>Step 2: Select the </a:t>
            </a:r>
            <a:r>
              <a:rPr lang="en-US" b="1" dirty="0"/>
              <a:t>raw </a:t>
            </a:r>
            <a:r>
              <a:rPr lang="en-US" dirty="0"/>
              <a:t>option form the radio button and then select the data type as JSON.</a:t>
            </a:r>
          </a:p>
        </p:txBody>
      </p:sp>
      <p:pic>
        <p:nvPicPr>
          <p:cNvPr id="10" name="Picture 9">
            <a:extLst>
              <a:ext uri="{FF2B5EF4-FFF2-40B4-BE49-F238E27FC236}">
                <a16:creationId xmlns:a16="http://schemas.microsoft.com/office/drawing/2014/main" id="{9FEAD80F-600D-4884-9EA2-11333DCA3A87}"/>
              </a:ext>
            </a:extLst>
          </p:cNvPr>
          <p:cNvPicPr>
            <a:picLocks noChangeAspect="1"/>
          </p:cNvPicPr>
          <p:nvPr/>
        </p:nvPicPr>
        <p:blipFill>
          <a:blip r:embed="rId4"/>
          <a:stretch>
            <a:fillRect/>
          </a:stretch>
        </p:blipFill>
        <p:spPr>
          <a:xfrm>
            <a:off x="261764" y="3081359"/>
            <a:ext cx="6900352" cy="3214537"/>
          </a:xfrm>
          <a:prstGeom prst="rect">
            <a:avLst/>
          </a:prstGeom>
        </p:spPr>
      </p:pic>
    </p:spTree>
    <p:extLst>
      <p:ext uri="{BB962C8B-B14F-4D97-AF65-F5344CB8AC3E}">
        <p14:creationId xmlns:p14="http://schemas.microsoft.com/office/powerpoint/2010/main" val="2109459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6082DE-75F6-456B-9E81-44A9B53A2E79}"/>
              </a:ext>
            </a:extLst>
          </p:cNvPr>
          <p:cNvPicPr>
            <a:picLocks noChangeAspect="1"/>
          </p:cNvPicPr>
          <p:nvPr/>
        </p:nvPicPr>
        <p:blipFill>
          <a:blip r:embed="rId2"/>
          <a:stretch>
            <a:fillRect/>
          </a:stretch>
        </p:blipFill>
        <p:spPr>
          <a:xfrm>
            <a:off x="3657600" y="4212529"/>
            <a:ext cx="5288507" cy="2456830"/>
          </a:xfrm>
          <a:prstGeom prst="rect">
            <a:avLst/>
          </a:prstGeom>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Views in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Tx/>
              <a:buChar char="-"/>
            </a:pPr>
            <a:r>
              <a:rPr lang="en-US" i="0" dirty="0">
                <a:effectLst/>
              </a:rPr>
              <a:t>Core Data Service (CDS) Views are virtual data models of SAP HANA which allows direct access to underlying tables of the HANA database.</a:t>
            </a:r>
          </a:p>
          <a:p>
            <a:pPr marL="285750" indent="-285750" algn="just">
              <a:buFontTx/>
              <a:buChar char="-"/>
            </a:pPr>
            <a:r>
              <a:rPr lang="en-US" i="0" dirty="0">
                <a:effectLst/>
              </a:rPr>
              <a:t>SAP CDS Views aim to push logic from the application server to the client-side and database. This is defined by SAP as ‘Code -to-Data’ or ‘Code Pushdown’.</a:t>
            </a:r>
          </a:p>
          <a:p>
            <a:pPr marL="285750" indent="-285750" algn="just">
              <a:buFontTx/>
              <a:buChar char="-"/>
            </a:pPr>
            <a:r>
              <a:rPr lang="en-US" i="0" dirty="0">
                <a:effectLst/>
              </a:rPr>
              <a:t>CDS Views is an important technology for modern application development on SAP systems and should not be overlooked. They provide enhancements in terms of data modelling and enable improved performance when combined with SAP HANA database.</a:t>
            </a:r>
            <a:endParaRPr lang="en-US" dirty="0"/>
          </a:p>
          <a:p>
            <a:pPr marL="285750" indent="-285750" algn="just">
              <a:buFontTx/>
              <a:buChar char="-"/>
            </a:pPr>
            <a:r>
              <a:rPr lang="en-US" i="0" dirty="0">
                <a:effectLst/>
              </a:rPr>
              <a:t>CDS Views allow developers to create semantically rich data models which the application services expose to UI clients.</a:t>
            </a:r>
          </a:p>
          <a:p>
            <a:pPr marL="285750" indent="-285750" algn="just">
              <a:buFontTx/>
              <a:buChar char="-"/>
            </a:pPr>
            <a:r>
              <a:rPr lang="en-US" i="0" dirty="0">
                <a:effectLst/>
              </a:rPr>
              <a:t>While the data in SAP is still physically stored in transparent tables, CDS Views are an abstraction layer on top of the tables for data modelling purposes. They understand the relationship between database tables and hide the complexity from the programmer.</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4283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3600" b="1" dirty="0">
                <a:latin typeface="Cooper Black" panose="0208090404030B020404" pitchFamily="18" charset="0"/>
              </a:rPr>
              <a:t>Why we need views in a software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342900" indent="-342900" algn="just">
              <a:buFontTx/>
              <a:buChar char="-"/>
            </a:pPr>
            <a:r>
              <a:rPr lang="en-US" sz="1800" dirty="0"/>
              <a:t>They display non-normalized data. The data is spread in multiple tables, and it is difficult for developers to every time write JOINs. </a:t>
            </a:r>
          </a:p>
          <a:p>
            <a:pPr marL="342900" indent="-342900" algn="just">
              <a:buFontTx/>
              <a:buChar char="-"/>
            </a:pPr>
            <a:r>
              <a:rPr lang="en-US" sz="1800" dirty="0"/>
              <a:t>The application needs data which is presentable to user</a:t>
            </a:r>
          </a:p>
          <a:p>
            <a:pPr marL="342900" indent="-342900" algn="just">
              <a:buFontTx/>
              <a:buChar char="-"/>
            </a:pPr>
            <a:r>
              <a:rPr lang="en-US" sz="1800" dirty="0"/>
              <a:t>View gives security because users cannot update data using view</a:t>
            </a:r>
          </a:p>
          <a:p>
            <a:pPr marL="342900" indent="-342900" algn="just">
              <a:buFontTx/>
              <a:buChar char="-"/>
            </a:pPr>
            <a:r>
              <a:rPr lang="en-US" sz="1800" dirty="0"/>
              <a:t>They can aggregate data like find total sales per customer.</a:t>
            </a:r>
          </a:p>
          <a:p>
            <a:pPr marL="342900" indent="-342900" algn="just">
              <a:buFontTx/>
              <a:buChar char="-"/>
            </a:pPr>
            <a:r>
              <a:rPr lang="en-US" sz="1800" dirty="0"/>
              <a:t>Expose columns of technical type to more semantic names</a:t>
            </a:r>
          </a:p>
          <a:p>
            <a:pPr marL="342900" indent="-342900" algn="just">
              <a:buFontTx/>
              <a:buChar char="-"/>
            </a:pPr>
            <a:endParaRPr lang="en-US" dirty="0"/>
          </a:p>
          <a:p>
            <a:pPr marL="342900" indent="-342900" algn="just">
              <a:buFontTx/>
              <a:buChar char="-"/>
            </a:pPr>
            <a:endParaRPr lang="en-US" sz="1800" dirty="0"/>
          </a:p>
          <a:p>
            <a:pPr algn="just"/>
            <a:r>
              <a:rPr lang="en-US" b="1" dirty="0"/>
              <a:t>Syntax of defining Views</a:t>
            </a:r>
          </a:p>
          <a:p>
            <a:pPr algn="just"/>
            <a:r>
              <a:rPr kumimoji="0" lang="en-US" altLang="en-US" b="0" i="0" u="none" strike="noStrike" cap="none" normalizeH="0" baseline="0" dirty="0">
                <a:ln>
                  <a:noFill/>
                </a:ln>
                <a:solidFill>
                  <a:srgbClr val="222222"/>
                </a:solidFill>
                <a:effectLst/>
              </a:rPr>
              <a:t>Use the </a:t>
            </a:r>
            <a:r>
              <a:rPr kumimoji="0" lang="en-US" altLang="en-US" b="0" i="1" u="none" strike="noStrike" cap="none" normalizeH="0" baseline="0" dirty="0">
                <a:ln>
                  <a:noFill/>
                </a:ln>
                <a:solidFill>
                  <a:srgbClr val="8B0000"/>
                </a:solidFill>
                <a:effectLst/>
              </a:rPr>
              <a:t>as select from</a:t>
            </a:r>
            <a:r>
              <a:rPr kumimoji="0" lang="en-US" altLang="en-US" b="0" i="0" u="none" strike="noStrike" cap="none" normalizeH="0" baseline="0" dirty="0">
                <a:ln>
                  <a:noFill/>
                </a:ln>
                <a:solidFill>
                  <a:srgbClr val="222222"/>
                </a:solidFill>
                <a:effectLst/>
              </a:rPr>
              <a:t> variant to use all possible features an underlying relational database would support using any valid </a:t>
            </a:r>
            <a:r>
              <a:rPr kumimoji="0" lang="en-US" altLang="en-US" b="0" i="0" u="none" strike="noStrike" cap="none" normalizeH="0" baseline="0" dirty="0">
                <a:ln>
                  <a:noFill/>
                </a:ln>
                <a:solidFill>
                  <a:srgbClr val="003399"/>
                </a:solidFill>
                <a:effectLst/>
                <a:hlinkClick r:id="rId3"/>
              </a:rPr>
              <a:t>CQL</a:t>
            </a:r>
            <a:r>
              <a:rPr kumimoji="0" lang="en-US" altLang="en-US" b="0" i="0" u="none" strike="noStrike" cap="none" normalizeH="0" baseline="0" dirty="0">
                <a:ln>
                  <a:noFill/>
                </a:ln>
                <a:solidFill>
                  <a:srgbClr val="222222"/>
                </a:solidFill>
                <a:effectLst/>
              </a:rPr>
              <a:t> query including all query clauses.</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1" name="TextBox 10">
            <a:extLst>
              <a:ext uri="{FF2B5EF4-FFF2-40B4-BE49-F238E27FC236}">
                <a16:creationId xmlns:a16="http://schemas.microsoft.com/office/drawing/2014/main" id="{A4D54774-DAF2-4CC9-A76F-D78272DD6FB0}"/>
              </a:ext>
            </a:extLst>
          </p:cNvPr>
          <p:cNvSpPr txBox="1"/>
          <p:nvPr/>
        </p:nvSpPr>
        <p:spPr>
          <a:xfrm>
            <a:off x="565221" y="4527984"/>
            <a:ext cx="327325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569CD6"/>
                </a:solidFill>
                <a:effectLst/>
                <a:latin typeface="Consolas" panose="020B0609020204030204" pitchFamily="49" charset="0"/>
              </a:rPr>
              <a:t>define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view</a:t>
            </a:r>
            <a:r>
              <a:rPr lang="en-US" dirty="0">
                <a:solidFill>
                  <a:srgbClr val="D4D4D4"/>
                </a:solidFill>
                <a:latin typeface="Consolas" panose="020B0609020204030204" pitchFamily="49" charset="0"/>
              </a:rPr>
              <a:t> </a:t>
            </a:r>
            <a:r>
              <a:rPr lang="en-US" b="0" dirty="0">
                <a:solidFill>
                  <a:schemeClr val="accent6"/>
                </a:solidFill>
                <a:effectLst/>
                <a:latin typeface="Consolas" panose="020B0609020204030204" pitchFamily="49" charset="0"/>
              </a:rPr>
              <a:t>ViewName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p>
          <a:p>
            <a:r>
              <a:rPr lang="en-US" b="0" dirty="0">
                <a:solidFill>
                  <a:srgbClr val="569CD6"/>
                </a:solidFill>
                <a:effectLst/>
                <a:latin typeface="Consolas" panose="020B0609020204030204" pitchFamily="49" charset="0"/>
              </a:rPr>
              <a:t>select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chemeClr val="accent6"/>
                </a:solidFill>
                <a:effectLst/>
                <a:latin typeface="Consolas" panose="020B0609020204030204" pitchFamily="49" charset="0"/>
              </a:rPr>
              <a:t>table</a:t>
            </a:r>
            <a:r>
              <a:rPr lang="en-US" b="0" dirty="0">
                <a:solidFill>
                  <a:schemeClr val="bg2">
                    <a:lumMod val="50000"/>
                  </a:schemeClr>
                </a:solidFill>
                <a:effectLst/>
                <a:latin typeface="Consolas" panose="020B0609020204030204" pitchFamily="49" charset="0"/>
              </a:rPr>
              <a:t>{</a:t>
            </a:r>
          </a:p>
          <a:p>
            <a:r>
              <a:rPr lang="en-US" b="0" dirty="0">
                <a:solidFill>
                  <a:schemeClr val="bg2">
                    <a:lumMod val="50000"/>
                  </a:schemeClr>
                </a:solidFill>
                <a:effectLst/>
                <a:latin typeface="Consolas" panose="020B0609020204030204" pitchFamily="49" charset="0"/>
              </a:rPr>
              <a:t>    	 </a:t>
            </a:r>
          </a:p>
          <a:p>
            <a:r>
              <a:rPr lang="en-US" b="0" dirty="0">
                <a:solidFill>
                  <a:schemeClr val="bg2">
                    <a:lumMod val="50000"/>
                  </a:schemeClr>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9EF42DD8-357A-435D-95CA-0BDF10348CE0}"/>
              </a:ext>
            </a:extLst>
          </p:cNvPr>
          <p:cNvSpPr txBox="1"/>
          <p:nvPr/>
        </p:nvSpPr>
        <p:spPr>
          <a:xfrm>
            <a:off x="391886" y="4138512"/>
            <a:ext cx="3908809" cy="369332"/>
          </a:xfrm>
          <a:prstGeom prst="rect">
            <a:avLst/>
          </a:prstGeom>
          <a:noFill/>
        </p:spPr>
        <p:txBody>
          <a:bodyPr wrap="square" rtlCol="0">
            <a:spAutoFit/>
          </a:bodyPr>
          <a:lstStyle/>
          <a:p>
            <a:r>
              <a:rPr lang="en-US" dirty="0"/>
              <a:t>Case Insensitive Naming of the View</a:t>
            </a:r>
          </a:p>
        </p:txBody>
      </p:sp>
      <p:sp>
        <p:nvSpPr>
          <p:cNvPr id="13" name="TextBox 12">
            <a:extLst>
              <a:ext uri="{FF2B5EF4-FFF2-40B4-BE49-F238E27FC236}">
                <a16:creationId xmlns:a16="http://schemas.microsoft.com/office/drawing/2014/main" id="{C0DA3996-84CF-4D33-AA7D-7B72339C06CE}"/>
              </a:ext>
            </a:extLst>
          </p:cNvPr>
          <p:cNvSpPr txBox="1"/>
          <p:nvPr/>
        </p:nvSpPr>
        <p:spPr>
          <a:xfrm>
            <a:off x="6354746" y="4527984"/>
            <a:ext cx="3502687"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569CD6"/>
                </a:solidFill>
                <a:effectLst/>
                <a:latin typeface="Consolas" panose="020B0609020204030204" pitchFamily="49" charset="0"/>
              </a:rPr>
              <a:t>define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view</a:t>
            </a:r>
            <a:r>
              <a:rPr lang="en-US" b="0" dirty="0">
                <a:solidFill>
                  <a:schemeClr val="accent6"/>
                </a:solidFill>
                <a:effectLst/>
                <a:latin typeface="Consolas" panose="020B0609020204030204" pitchFamily="49" charset="0"/>
              </a:rPr>
              <a:t>!</a:t>
            </a:r>
            <a:r>
              <a:rPr lang="en-US" dirty="0">
                <a:solidFill>
                  <a:schemeClr val="accent6"/>
                </a:solidFill>
                <a:latin typeface="Consolas" panose="020B0609020204030204" pitchFamily="49" charset="0"/>
              </a:rPr>
              <a:t> [</a:t>
            </a:r>
            <a:r>
              <a:rPr lang="en-US" b="0" dirty="0">
                <a:solidFill>
                  <a:schemeClr val="accent6"/>
                </a:solidFill>
                <a:effectLst/>
                <a:latin typeface="Consolas" panose="020B0609020204030204" pitchFamily="49" charset="0"/>
              </a:rPr>
              <a:t>ViewName]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p>
          <a:p>
            <a:r>
              <a:rPr lang="en-US" b="0" dirty="0">
                <a:solidFill>
                  <a:srgbClr val="569CD6"/>
                </a:solidFill>
                <a:effectLst/>
                <a:latin typeface="Consolas" panose="020B0609020204030204" pitchFamily="49" charset="0"/>
              </a:rPr>
              <a:t>select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chemeClr val="accent6"/>
                </a:solidFill>
                <a:effectLst/>
                <a:latin typeface="Consolas" panose="020B0609020204030204" pitchFamily="49" charset="0"/>
              </a:rPr>
              <a:t>table</a:t>
            </a:r>
            <a:r>
              <a:rPr lang="en-US" b="0" dirty="0">
                <a:solidFill>
                  <a:schemeClr val="bg2">
                    <a:lumMod val="50000"/>
                  </a:schemeClr>
                </a:solidFill>
                <a:effectLst/>
                <a:latin typeface="Consolas" panose="020B0609020204030204" pitchFamily="49" charset="0"/>
              </a:rPr>
              <a:t>{</a:t>
            </a:r>
          </a:p>
          <a:p>
            <a:r>
              <a:rPr lang="en-US" b="0" dirty="0">
                <a:solidFill>
                  <a:schemeClr val="bg2">
                    <a:lumMod val="50000"/>
                  </a:schemeClr>
                </a:solidFill>
                <a:effectLst/>
                <a:latin typeface="Consolas" panose="020B0609020204030204" pitchFamily="49" charset="0"/>
              </a:rPr>
              <a:t>    	 </a:t>
            </a:r>
          </a:p>
          <a:p>
            <a:r>
              <a:rPr lang="en-US" b="0" dirty="0">
                <a:solidFill>
                  <a:schemeClr val="bg2">
                    <a:lumMod val="50000"/>
                  </a:schemeClr>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FED51120-BE84-425E-B9FF-6CE7BCE77261}"/>
              </a:ext>
            </a:extLst>
          </p:cNvPr>
          <p:cNvSpPr txBox="1"/>
          <p:nvPr/>
        </p:nvSpPr>
        <p:spPr>
          <a:xfrm>
            <a:off x="6191460" y="4138512"/>
            <a:ext cx="3908809" cy="369332"/>
          </a:xfrm>
          <a:prstGeom prst="rect">
            <a:avLst/>
          </a:prstGeom>
          <a:noFill/>
        </p:spPr>
        <p:txBody>
          <a:bodyPr wrap="square" rtlCol="0">
            <a:spAutoFit/>
          </a:bodyPr>
          <a:lstStyle/>
          <a:p>
            <a:r>
              <a:rPr lang="en-US" dirty="0"/>
              <a:t>Case Sensitive Naming of the View</a:t>
            </a:r>
          </a:p>
        </p:txBody>
      </p:sp>
    </p:spTree>
    <p:extLst>
      <p:ext uri="{BB962C8B-B14F-4D97-AF65-F5344CB8AC3E}">
        <p14:creationId xmlns:p14="http://schemas.microsoft.com/office/powerpoint/2010/main" val="1283325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CDS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our first CDS View which will expose the  non-normalized data for purchase order and purchase order items in combined form. We will expose this view using  a new service named </a:t>
            </a:r>
            <a:r>
              <a:rPr lang="en-US" b="1" dirty="0"/>
              <a:t>CDSService.</a:t>
            </a:r>
          </a:p>
          <a:p>
            <a:endParaRPr lang="en-US" dirty="0"/>
          </a:p>
          <a:p>
            <a:endParaRPr lang="en-US" dirty="0"/>
          </a:p>
          <a:p>
            <a:r>
              <a:rPr lang="en-US" dirty="0"/>
              <a:t>Exercise code/resource:</a:t>
            </a:r>
          </a:p>
          <a:p>
            <a:pPr marL="285750" indent="-285750">
              <a:buFontTx/>
              <a:buChar char="-"/>
            </a:pPr>
            <a:r>
              <a:rPr lang="en-US" dirty="0">
                <a:hlinkClick r:id="rId3"/>
              </a:rPr>
              <a:t>CDSViews.cds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EA57157-92D7-4997-8AFD-6CABB3030A48}"/>
              </a:ext>
            </a:extLst>
          </p:cNvPr>
          <p:cNvPicPr>
            <a:picLocks noChangeAspect="1"/>
          </p:cNvPicPr>
          <p:nvPr/>
        </p:nvPicPr>
        <p:blipFill>
          <a:blip r:embed="rId4"/>
          <a:stretch>
            <a:fillRect/>
          </a:stretch>
        </p:blipFill>
        <p:spPr>
          <a:xfrm>
            <a:off x="5852480" y="1794752"/>
            <a:ext cx="5570926" cy="43048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11092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Exposing CDS Views in OData Entity Set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dirty="0"/>
              <a:t>Syntax to Expose the CDS Views in OData Entity Set.</a:t>
            </a:r>
          </a:p>
          <a:p>
            <a:pPr algn="just"/>
            <a:r>
              <a:rPr lang="en-US" dirty="0"/>
              <a:t>The syntax for exposing the CDS Views in the service is same as it is for the data model.</a:t>
            </a:r>
          </a:p>
          <a:p>
            <a:pPr marL="285750" indent="-285750" algn="just">
              <a:buFontTx/>
              <a:buChar char="-"/>
            </a:pPr>
            <a:r>
              <a:rPr lang="en-US" dirty="0"/>
              <a:t>We just have to reference the CDS View Definition in place of the data model</a:t>
            </a:r>
          </a:p>
          <a:p>
            <a:pPr marL="285750" indent="-285750" algn="just">
              <a:buFontTx/>
              <a:buChar char="-"/>
            </a:pPr>
            <a:r>
              <a:rPr lang="en-US" dirty="0"/>
              <a:t>And the CDS Views data object in place of the data models data object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691B9005-0FB8-4D60-82B5-C1046E4437AD}"/>
              </a:ext>
            </a:extLst>
          </p:cNvPr>
          <p:cNvPicPr>
            <a:picLocks noChangeAspect="1"/>
          </p:cNvPicPr>
          <p:nvPr/>
        </p:nvPicPr>
        <p:blipFill>
          <a:blip r:embed="rId4"/>
          <a:stretch>
            <a:fillRect/>
          </a:stretch>
        </p:blipFill>
        <p:spPr>
          <a:xfrm>
            <a:off x="576284" y="2948723"/>
            <a:ext cx="11162743" cy="2682472"/>
          </a:xfrm>
          <a:prstGeom prst="rect">
            <a:avLst/>
          </a:prstGeom>
        </p:spPr>
      </p:pic>
    </p:spTree>
    <p:extLst>
      <p:ext uri="{BB962C8B-B14F-4D97-AF65-F5344CB8AC3E}">
        <p14:creationId xmlns:p14="http://schemas.microsoft.com/office/powerpoint/2010/main" val="2799815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expose the data form the database in the form of OData by creating a OData service.</a:t>
            </a:r>
          </a:p>
          <a:p>
            <a:endParaRPr lang="en-US" dirty="0"/>
          </a:p>
          <a:p>
            <a:r>
              <a:rPr lang="en-US" dirty="0"/>
              <a:t>Steps to do the exercise.</a:t>
            </a:r>
          </a:p>
          <a:p>
            <a:pPr marL="285750" indent="-285750">
              <a:buFontTx/>
              <a:buChar char="-"/>
            </a:pPr>
            <a:r>
              <a:rPr lang="en-US" dirty="0"/>
              <a:t>Create a new file in </a:t>
            </a:r>
            <a:r>
              <a:rPr lang="en-US" b="1" dirty="0"/>
              <a:t>/srv </a:t>
            </a:r>
            <a:r>
              <a:rPr lang="en-US" dirty="0"/>
              <a:t>folder and name it as CDSServices.cds</a:t>
            </a:r>
          </a:p>
          <a:p>
            <a:pPr marL="285750" indent="-285750">
              <a:buFontTx/>
              <a:buChar char="-"/>
            </a:pPr>
            <a:r>
              <a:rPr lang="en-US" dirty="0"/>
              <a:t>Write the code to expose the cds view as service (past the code form below link)</a:t>
            </a:r>
          </a:p>
          <a:p>
            <a:pPr marL="285750" indent="-285750">
              <a:buFontTx/>
              <a:buChar char="-"/>
            </a:pPr>
            <a:endParaRPr lang="en-US" dirty="0"/>
          </a:p>
          <a:p>
            <a:pPr marL="285750" indent="-285750">
              <a:buFontTx/>
              <a:buChar char="-"/>
            </a:pPr>
            <a:endParaRPr lang="en-US" dirty="0"/>
          </a:p>
          <a:p>
            <a:r>
              <a:rPr lang="en-US" dirty="0"/>
              <a:t>Exercise Code/Resource:</a:t>
            </a:r>
          </a:p>
          <a:p>
            <a:pPr marL="285750" indent="-285750">
              <a:buFontTx/>
              <a:buChar char="-"/>
            </a:pPr>
            <a:r>
              <a:rPr lang="en-US" dirty="0">
                <a:hlinkClick r:id="rId3"/>
              </a:rPr>
              <a:t>CDSServices.cds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1B2A60F4-BD18-428D-83EC-48418D3E9D22}"/>
              </a:ext>
            </a:extLst>
          </p:cNvPr>
          <p:cNvPicPr>
            <a:picLocks noChangeAspect="1"/>
          </p:cNvPicPr>
          <p:nvPr/>
        </p:nvPicPr>
        <p:blipFill>
          <a:blip r:embed="rId4"/>
          <a:stretch>
            <a:fillRect/>
          </a:stretch>
        </p:blipFill>
        <p:spPr>
          <a:xfrm>
            <a:off x="7493201" y="3364412"/>
            <a:ext cx="3740856" cy="21538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26013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Localization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6" y="779090"/>
            <a:ext cx="5968212" cy="4524315"/>
          </a:xfrm>
          <a:prstGeom prst="rect">
            <a:avLst/>
          </a:prstGeom>
          <a:noFill/>
        </p:spPr>
        <p:txBody>
          <a:bodyPr wrap="square" rtlCol="0">
            <a:spAutoFit/>
          </a:bodyPr>
          <a:lstStyle/>
          <a:p>
            <a:pPr algn="just"/>
            <a:r>
              <a:rPr lang="en-US" b="1" i="0" dirty="0">
                <a:effectLst/>
              </a:rPr>
              <a:t>Localization </a:t>
            </a:r>
            <a:r>
              <a:rPr lang="en-US" b="0" i="0" dirty="0">
                <a:effectLst/>
              </a:rPr>
              <a:t>refers to adapting your business application to different languages to cater to specific regional markets. This is important for anything that is visible in the UIs.</a:t>
            </a:r>
          </a:p>
          <a:p>
            <a:pPr algn="just"/>
            <a:r>
              <a:rPr lang="en-US" b="1" i="0" dirty="0">
                <a:effectLst/>
              </a:rPr>
              <a:t>Localization </a:t>
            </a:r>
            <a:r>
              <a:rPr lang="en-US" b="0" i="0" dirty="0">
                <a:effectLst/>
              </a:rPr>
              <a:t>is split into two categories,</a:t>
            </a:r>
            <a:r>
              <a:rPr lang="en-US" b="1" dirty="0"/>
              <a:t> L</a:t>
            </a:r>
            <a:r>
              <a:rPr lang="en-US" b="1" i="0" dirty="0">
                <a:effectLst/>
              </a:rPr>
              <a:t>ocalization for static content</a:t>
            </a:r>
            <a:r>
              <a:rPr lang="en-US" dirty="0"/>
              <a:t> and </a:t>
            </a:r>
            <a:r>
              <a:rPr lang="en-US" b="1" dirty="0"/>
              <a:t>L</a:t>
            </a:r>
            <a:r>
              <a:rPr lang="en-US" b="1" i="0" dirty="0">
                <a:effectLst/>
              </a:rPr>
              <a:t>ocalization for dynamic content</a:t>
            </a:r>
            <a:endParaRPr lang="en-US" b="0" i="0" dirty="0">
              <a:effectLst/>
            </a:endParaRPr>
          </a:p>
          <a:p>
            <a:pPr algn="just"/>
            <a:endParaRPr lang="en-US" b="0" i="0" dirty="0">
              <a:effectLst/>
            </a:endParaRPr>
          </a:p>
          <a:p>
            <a:pPr algn="just"/>
            <a:r>
              <a:rPr lang="en-US" b="1" dirty="0"/>
              <a:t>L</a:t>
            </a:r>
            <a:r>
              <a:rPr lang="en-US" b="1" i="0" dirty="0">
                <a:effectLst/>
              </a:rPr>
              <a:t>ocalization for dynamic content</a:t>
            </a:r>
          </a:p>
          <a:p>
            <a:pPr algn="just"/>
            <a:r>
              <a:rPr lang="en-US" b="0" i="0" dirty="0">
                <a:effectLst/>
              </a:rPr>
              <a:t>This is achieved by marking the attributes that need to support multiple languages with a special keyword called "localized", this then creates a text table for each entity which has attributes defined as </a:t>
            </a:r>
            <a:r>
              <a:rPr lang="en-US" b="1" i="0" dirty="0">
                <a:effectLst/>
              </a:rPr>
              <a:t>"localized"</a:t>
            </a:r>
            <a:endParaRPr lang="en-US" b="0" i="0" dirty="0">
              <a:effectLst/>
            </a:endParaRPr>
          </a:p>
          <a:p>
            <a:pPr algn="just"/>
            <a:r>
              <a:rPr lang="en-US" b="0" i="0" dirty="0">
                <a:effectLst/>
              </a:rPr>
              <a:t>Dynamic content that depends on the data that is stored in our persistence service.</a:t>
            </a:r>
          </a:p>
          <a:p>
            <a:pPr algn="just"/>
            <a:r>
              <a:rPr lang="en-US" b="0" i="0" dirty="0">
                <a:effectLst/>
              </a:rPr>
              <a:t>The attributes that need to support multiple languages need to be marked with a special keyword called </a:t>
            </a:r>
            <a:r>
              <a:rPr lang="en-US" b="1" i="0" dirty="0">
                <a:effectLst/>
              </a:rPr>
              <a:t>"localized"</a:t>
            </a:r>
            <a:r>
              <a:rPr lang="en-US" b="0" i="0" dirty="0">
                <a:effectLst/>
              </a:rPr>
              <a:t>, as we see here. In this case a text table is created for the entity.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 name="Picture 2">
            <a:extLst>
              <a:ext uri="{FF2B5EF4-FFF2-40B4-BE49-F238E27FC236}">
                <a16:creationId xmlns:a16="http://schemas.microsoft.com/office/drawing/2014/main" id="{7F76BFC5-31BF-4DA8-8228-45ABB37601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714"/>
          <a:stretch/>
        </p:blipFill>
        <p:spPr bwMode="auto">
          <a:xfrm>
            <a:off x="6517653" y="896528"/>
            <a:ext cx="5333268" cy="4801314"/>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C7DD0B4B-28DB-410D-BB98-E971A200BEE7}"/>
              </a:ext>
            </a:extLst>
          </p:cNvPr>
          <p:cNvSpPr txBox="1"/>
          <p:nvPr/>
        </p:nvSpPr>
        <p:spPr>
          <a:xfrm>
            <a:off x="746091" y="5614592"/>
            <a:ext cx="4639825" cy="369332"/>
          </a:xfrm>
          <a:prstGeom prst="rect">
            <a:avLst/>
          </a:prstGeom>
          <a:noFill/>
        </p:spPr>
        <p:txBody>
          <a:bodyPr wrap="square">
            <a:spAutoFit/>
          </a:bodyPr>
          <a:lstStyle/>
          <a:p>
            <a:r>
              <a:rPr lang="en-US" b="0" dirty="0">
                <a:solidFill>
                  <a:srgbClr val="267F99"/>
                </a:solidFill>
                <a:effectLst/>
                <a:latin typeface="Consolas" panose="020B0609020204030204" pitchFamily="49" charset="0"/>
              </a:rPr>
              <a:t>DESCRIPTION</a:t>
            </a:r>
            <a:r>
              <a:rPr lang="en-US" b="0" dirty="0">
                <a:solidFill>
                  <a:srgbClr val="0000FF"/>
                </a:solidFill>
                <a:effectLst/>
                <a:latin typeface="Consolas" panose="020B0609020204030204" pitchFamily="49" charset="0"/>
              </a:rPr>
              <a:t>: localized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(255);</a:t>
            </a:r>
          </a:p>
        </p:txBody>
      </p:sp>
    </p:spTree>
    <p:extLst>
      <p:ext uri="{BB962C8B-B14F-4D97-AF65-F5344CB8AC3E}">
        <p14:creationId xmlns:p14="http://schemas.microsoft.com/office/powerpoint/2010/main" val="2306861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Dynamic Localization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In products entity remove the DESC_GUID field and add DESCRIPTION field aa localized String(255);</a:t>
            </a:r>
          </a:p>
          <a:p>
            <a:endParaRPr lang="en-US" dirty="0"/>
          </a:p>
          <a:p>
            <a:r>
              <a:rPr lang="en-US" dirty="0"/>
              <a:t>Exercise Code:</a:t>
            </a:r>
          </a:p>
          <a:p>
            <a:pPr marL="285750" indent="-285750">
              <a:buFontTx/>
              <a:buChar char="-"/>
            </a:pPr>
            <a:r>
              <a:rPr lang="en-US" dirty="0">
                <a:hlinkClick r:id="rId3"/>
              </a:rPr>
              <a:t>datamodel.cds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69CA867-0D31-44E6-A98F-A3114AEB7631}"/>
              </a:ext>
            </a:extLst>
          </p:cNvPr>
          <p:cNvPicPr>
            <a:picLocks noChangeAspect="1"/>
          </p:cNvPicPr>
          <p:nvPr/>
        </p:nvPicPr>
        <p:blipFill>
          <a:blip r:embed="rId4"/>
          <a:stretch>
            <a:fillRect/>
          </a:stretch>
        </p:blipFill>
        <p:spPr>
          <a:xfrm>
            <a:off x="6173823" y="1979419"/>
            <a:ext cx="5440850" cy="37481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90476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Localization for Static Content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effectLst/>
              </a:rPr>
              <a:t>This is achieved by externalizing all your text literals into separate text bundle files that we call the internationalization files, or in short, i18n files.</a:t>
            </a:r>
          </a:p>
          <a:p>
            <a:pPr algn="just"/>
            <a:r>
              <a:rPr lang="en-US" b="0" i="0" dirty="0">
                <a:effectLst/>
              </a:rPr>
              <a:t>You need to maintain a separate i18n file for each language that you'd like to support.</a:t>
            </a:r>
          </a:p>
          <a:p>
            <a:pPr algn="just"/>
            <a:r>
              <a:rPr lang="en-US" b="0" i="0" dirty="0">
                <a:effectLst/>
              </a:rPr>
              <a:t>In these i18n files, we store the actual static text as key and value pairs. Your code can then refer to the respective keys as we see here in this picture.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4">
            <a:extLst>
              <a:ext uri="{FF2B5EF4-FFF2-40B4-BE49-F238E27FC236}">
                <a16:creationId xmlns:a16="http://schemas.microsoft.com/office/drawing/2014/main" id="{CF5DB49C-C7D5-46C5-BE07-FA729BD8ED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32" r="40988"/>
          <a:stretch/>
        </p:blipFill>
        <p:spPr bwMode="auto">
          <a:xfrm>
            <a:off x="3959448" y="2272119"/>
            <a:ext cx="4792665" cy="428851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102416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DAAB827-A007-4FC0-9CA3-862D01CBE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9993" y="1745795"/>
            <a:ext cx="4940243" cy="41116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Localization of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r>
              <a:rPr lang="en-US" dirty="0"/>
              <a:t>Now we will use the annotation to give labels to the entities in our datamodel. To check the labels in the metadata we have implement a service and expose the business partner entity in the service.</a:t>
            </a:r>
          </a:p>
          <a:p>
            <a:endParaRPr lang="en-US" dirty="0"/>
          </a:p>
          <a:p>
            <a:r>
              <a:rPr lang="en-US" dirty="0"/>
              <a:t>Part 1: Annotating the entity in the same file</a:t>
            </a:r>
          </a:p>
          <a:p>
            <a:r>
              <a:rPr lang="en-US" dirty="0"/>
              <a:t>Exercise code/resource:</a:t>
            </a:r>
          </a:p>
          <a:p>
            <a:pPr marL="285750" indent="-285750">
              <a:buFontTx/>
              <a:buChar char="-"/>
            </a:pPr>
            <a:r>
              <a:rPr lang="en-US" dirty="0">
                <a:hlinkClick r:id="rId4"/>
              </a:rPr>
              <a:t>datamodel.cds</a:t>
            </a:r>
            <a:endParaRPr lang="en-US" dirty="0"/>
          </a:p>
          <a:p>
            <a:pPr marL="285750" indent="-285750">
              <a:buFontTx/>
              <a:buChar char="-"/>
            </a:pPr>
            <a:r>
              <a:rPr lang="en-US" dirty="0">
                <a:hlinkClick r:id="rId5"/>
              </a:rPr>
              <a:t>i18n.properties</a:t>
            </a:r>
            <a:endParaRPr lang="en-US" dirty="0"/>
          </a:p>
          <a:p>
            <a:pPr marL="285750" indent="-285750">
              <a:buFontTx/>
              <a:buChar char="-"/>
            </a:pPr>
            <a:endParaRPr lang="en-US" dirty="0"/>
          </a:p>
          <a:p>
            <a:endParaRPr lang="en-US" dirty="0"/>
          </a:p>
          <a:p>
            <a:endParaRPr lang="en-US" dirty="0"/>
          </a:p>
          <a:p>
            <a:r>
              <a:rPr lang="en-US" dirty="0"/>
              <a:t>Part 2: Annotating the properties from another file.</a:t>
            </a:r>
          </a:p>
          <a:p>
            <a:r>
              <a:rPr lang="en-US" dirty="0"/>
              <a:t>Exercise code/resources:</a:t>
            </a:r>
          </a:p>
          <a:p>
            <a:pPr marL="285750" indent="-285750">
              <a:buFontTx/>
              <a:buChar char="-"/>
            </a:pPr>
            <a:r>
              <a:rPr lang="en-US" dirty="0">
                <a:hlinkClick r:id="rId6"/>
              </a:rPr>
              <a:t>index.cds</a:t>
            </a:r>
            <a:endParaRPr lang="en-US" dirty="0"/>
          </a:p>
          <a:p>
            <a:pPr marL="285750" indent="-285750">
              <a:buFontTx/>
              <a:buChar char="-"/>
            </a:pPr>
            <a:r>
              <a:rPr lang="en-US" dirty="0">
                <a:hlinkClick r:id="rId7"/>
              </a:rPr>
              <a:t>datamodel.cds</a:t>
            </a:r>
            <a:endParaRPr lang="en-US" dirty="0"/>
          </a:p>
          <a:p>
            <a:pPr marL="285750" indent="-285750">
              <a:buFontTx/>
              <a:buChar char="-"/>
            </a:pPr>
            <a:r>
              <a:rPr lang="en-US" dirty="0">
                <a:hlinkClick r:id="rId8"/>
              </a:rPr>
              <a:t>i18n.properties</a:t>
            </a:r>
            <a:endParaRPr lang="en-US" dirty="0"/>
          </a:p>
          <a:p>
            <a:pPr marL="285750" indent="-285750">
              <a:buFontTx/>
              <a:buChar char="-"/>
            </a:pPr>
            <a:r>
              <a:rPr lang="en-US" dirty="0">
                <a:hlinkClick r:id="rId9"/>
              </a:rPr>
              <a:t>i18n_de.properties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65107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Loading initial Data in HANA Database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445322" cy="4801314"/>
          </a:xfrm>
          <a:prstGeom prst="rect">
            <a:avLst/>
          </a:prstGeom>
          <a:noFill/>
        </p:spPr>
        <p:txBody>
          <a:bodyPr wrap="square" rtlCol="0">
            <a:spAutoFit/>
          </a:bodyPr>
          <a:lstStyle/>
          <a:p>
            <a:pPr algn="just"/>
            <a:r>
              <a:rPr lang="en-US" b="0" i="0" dirty="0">
                <a:effectLst/>
              </a:rPr>
              <a:t>CSV files in your project are picked up by deployments for both SQLite and SAP HANA.</a:t>
            </a:r>
          </a:p>
          <a:p>
            <a:pPr algn="just"/>
            <a:endParaRPr lang="en-US" dirty="0"/>
          </a:p>
          <a:p>
            <a:pPr algn="just"/>
            <a:r>
              <a:rPr lang="en-US" b="0" i="0" dirty="0">
                <a:effectLst/>
              </a:rPr>
              <a:t>Steps to add data</a:t>
            </a:r>
          </a:p>
          <a:p>
            <a:pPr marL="285750" indent="-285750" algn="just">
              <a:buFontTx/>
              <a:buChar char="-"/>
            </a:pPr>
            <a:r>
              <a:rPr lang="en-US" b="0" i="0" dirty="0">
                <a:effectLst/>
              </a:rPr>
              <a:t>The files must be located in the </a:t>
            </a:r>
            <a:r>
              <a:rPr lang="en-US" b="0" i="1" dirty="0">
                <a:effectLst/>
              </a:rPr>
              <a:t>db/csv</a:t>
            </a:r>
            <a:r>
              <a:rPr lang="en-US" b="0" i="0" dirty="0">
                <a:effectLst/>
              </a:rPr>
              <a:t>, </a:t>
            </a:r>
            <a:r>
              <a:rPr lang="en-US" b="0" i="1" dirty="0">
                <a:effectLst/>
              </a:rPr>
              <a:t>db/data</a:t>
            </a:r>
            <a:r>
              <a:rPr lang="en-US" b="0" i="0" dirty="0">
                <a:effectLst/>
              </a:rPr>
              <a:t>, or </a:t>
            </a:r>
            <a:r>
              <a:rPr lang="en-US" b="0" i="1" dirty="0">
                <a:effectLst/>
              </a:rPr>
              <a:t>db/src/csv</a:t>
            </a:r>
            <a:r>
              <a:rPr lang="en-US" b="0" i="0" dirty="0">
                <a:effectLst/>
              </a:rPr>
              <a:t> folders.</a:t>
            </a:r>
          </a:p>
          <a:p>
            <a:pPr marL="285750" indent="-285750" algn="just">
              <a:buFontTx/>
              <a:buChar char="-"/>
            </a:pPr>
            <a:r>
              <a:rPr lang="en-US" b="0" i="0" dirty="0">
                <a:effectLst/>
              </a:rPr>
              <a:t>Each file contains data for one entity.</a:t>
            </a:r>
          </a:p>
          <a:p>
            <a:pPr marL="285750" indent="-285750" algn="just">
              <a:buFontTx/>
              <a:buChar char="-"/>
            </a:pPr>
            <a:r>
              <a:rPr lang="en-US" b="0" i="0" dirty="0">
                <a:effectLst/>
              </a:rPr>
              <a:t>Filenames must follow the pattern </a:t>
            </a:r>
            <a:r>
              <a:rPr lang="en-US" b="0" i="1" dirty="0">
                <a:effectLst/>
              </a:rPr>
              <a:t>namespace-entity.csv</a:t>
            </a:r>
            <a:r>
              <a:rPr lang="en-US" b="0" i="0" dirty="0">
                <a:effectLst/>
              </a:rPr>
              <a:t>.</a:t>
            </a:r>
          </a:p>
          <a:p>
            <a:pPr lvl="1" algn="just"/>
            <a:r>
              <a:rPr lang="en-US" b="0" i="0" dirty="0">
                <a:effectLst/>
              </a:rPr>
              <a:t>Pattern for nested entities: </a:t>
            </a:r>
            <a:r>
              <a:rPr lang="en-US" b="0" i="1" dirty="0">
                <a:effectLst/>
              </a:rPr>
              <a:t>namespace-entity.nestedEntity.csv</a:t>
            </a:r>
            <a:r>
              <a:rPr lang="en-US" b="0" i="0" dirty="0">
                <a:effectLst/>
              </a:rPr>
              <a:t>.</a:t>
            </a:r>
          </a:p>
          <a:p>
            <a:pPr lvl="1" algn="just"/>
            <a:r>
              <a:rPr lang="en-US" b="0" i="0" dirty="0">
                <a:effectLst/>
              </a:rPr>
              <a:t>Examples: </a:t>
            </a:r>
            <a:r>
              <a:rPr lang="en-US" b="1" i="0" u="none" strike="noStrike" dirty="0">
                <a:effectLst/>
              </a:rPr>
              <a:t>anubhav.db.master-address.csv</a:t>
            </a:r>
          </a:p>
          <a:p>
            <a:pPr marL="285750" indent="-285750" algn="just">
              <a:buFontTx/>
              <a:buChar char="-"/>
            </a:pPr>
            <a:r>
              <a:rPr lang="en-US" b="0" i="0" dirty="0">
                <a:effectLst/>
              </a:rPr>
              <a:t>They must start with a header line that lists the needed element names.</a:t>
            </a:r>
          </a:p>
          <a:p>
            <a:r>
              <a:rPr lang="en-US" b="0" i="0" dirty="0">
                <a:effectLst/>
              </a:rPr>
              <a:t> </a:t>
            </a:r>
          </a:p>
          <a:p>
            <a:endParaRPr lang="en-US" dirty="0"/>
          </a:p>
          <a:p>
            <a:r>
              <a:rPr lang="en-US" dirty="0"/>
              <a:t>When we do </a:t>
            </a:r>
            <a:r>
              <a:rPr lang="en-US" b="1" dirty="0"/>
              <a:t>cds deploy --to hana</a:t>
            </a:r>
          </a:p>
          <a:p>
            <a:r>
              <a:rPr lang="en-US" dirty="0"/>
              <a:t>Behind the scenes it g</a:t>
            </a:r>
            <a:r>
              <a:rPr lang="en-US" b="0" i="0" dirty="0">
                <a:effectLst/>
              </a:rPr>
              <a:t>enerates </a:t>
            </a:r>
            <a:r>
              <a:rPr lang="en-US" b="0" i="1" u="none" strike="noStrike" dirty="0">
                <a:effectLst/>
              </a:rPr>
              <a:t>hdbtabledata</a:t>
            </a:r>
            <a:r>
              <a:rPr lang="en-US" b="0" i="0" dirty="0">
                <a:effectLst/>
              </a:rPr>
              <a:t> files for the </a:t>
            </a:r>
            <a:r>
              <a:rPr lang="en-US" b="0" i="0" u="none" strike="noStrike" dirty="0">
                <a:effectLst/>
              </a:rPr>
              <a:t>CSV files</a:t>
            </a:r>
            <a:r>
              <a:rPr lang="en-US" b="0" i="0" dirty="0">
                <a:effectLst/>
              </a:rPr>
              <a:t> in the project. If an </a:t>
            </a:r>
            <a:r>
              <a:rPr lang="en-US" b="0" i="1" dirty="0">
                <a:effectLst/>
              </a:rPr>
              <a:t>hdbtabledata</a:t>
            </a:r>
            <a:r>
              <a:rPr lang="en-US" b="0" i="0" dirty="0">
                <a:effectLst/>
              </a:rPr>
              <a:t> file is already present next to the CSV files, no new file is generated.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89ADF90-EB82-4BB8-AFD4-D3B88E9A83CE}"/>
              </a:ext>
            </a:extLst>
          </p:cNvPr>
          <p:cNvPicPr>
            <a:picLocks noChangeAspect="1"/>
          </p:cNvPicPr>
          <p:nvPr/>
        </p:nvPicPr>
        <p:blipFill>
          <a:blip r:embed="rId3"/>
          <a:stretch>
            <a:fillRect/>
          </a:stretch>
        </p:blipFill>
        <p:spPr>
          <a:xfrm>
            <a:off x="7796806" y="1268604"/>
            <a:ext cx="3626600" cy="3795996"/>
          </a:xfrm>
          <a:prstGeom prst="rect">
            <a:avLst/>
          </a:prstGeom>
        </p:spPr>
      </p:pic>
    </p:spTree>
    <p:extLst>
      <p:ext uri="{BB962C8B-B14F-4D97-AF65-F5344CB8AC3E}">
        <p14:creationId xmlns:p14="http://schemas.microsoft.com/office/powerpoint/2010/main" val="2931863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Loading Initial Data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In this exercise we will deploy the business partner table and address table to the HANA Cloud Database.</a:t>
            </a:r>
          </a:p>
          <a:p>
            <a:endParaRPr lang="en-US" dirty="0"/>
          </a:p>
          <a:p>
            <a:r>
              <a:rPr lang="en-US" dirty="0"/>
              <a:t>Exercise code/resource:</a:t>
            </a:r>
          </a:p>
          <a:p>
            <a:pPr marL="285750" indent="-285750">
              <a:buFontTx/>
              <a:buChar char="-"/>
            </a:pPr>
            <a:r>
              <a:rPr lang="en-US" dirty="0">
                <a:hlinkClick r:id="rId3"/>
              </a:rPr>
              <a:t>csv files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CFB6679-7625-4149-804D-F4D1232DDC9A}"/>
              </a:ext>
            </a:extLst>
          </p:cNvPr>
          <p:cNvPicPr>
            <a:picLocks noChangeAspect="1"/>
          </p:cNvPicPr>
          <p:nvPr/>
        </p:nvPicPr>
        <p:blipFill>
          <a:blip r:embed="rId4"/>
          <a:stretch>
            <a:fillRect/>
          </a:stretch>
        </p:blipFill>
        <p:spPr>
          <a:xfrm>
            <a:off x="5618656" y="1979419"/>
            <a:ext cx="6047480" cy="39457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47533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 etc.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CA32084-933C-4C3E-BDB4-90D8E2CC7925}"/>
                  </a:ext>
                </a:extLst>
              </p14:cNvPr>
              <p14:cNvContentPartPr/>
              <p14:nvPr/>
            </p14:nvContentPartPr>
            <p14:xfrm>
              <a:off x="1302026" y="2670379"/>
              <a:ext cx="3871380" cy="3983191"/>
            </p14:xfrm>
          </p:contentPart>
        </mc:Choice>
        <mc:Fallback xmlns="">
          <p:pic>
            <p:nvPicPr>
              <p:cNvPr id="6" name="Ink 5">
                <a:extLst>
                  <a:ext uri="{FF2B5EF4-FFF2-40B4-BE49-F238E27FC236}">
                    <a16:creationId xmlns:a16="http://schemas.microsoft.com/office/drawing/2014/main" id="{2CA32084-933C-4C3E-BDB4-90D8E2CC7925}"/>
                  </a:ext>
                </a:extLst>
              </p:cNvPr>
              <p:cNvPicPr/>
              <p:nvPr/>
            </p:nvPicPr>
            <p:blipFill>
              <a:blip r:embed="rId4"/>
              <a:stretch>
                <a:fillRect/>
              </a:stretch>
            </p:blipFill>
            <p:spPr>
              <a:xfrm>
                <a:off x="1293025" y="2661379"/>
                <a:ext cx="3889021"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E5908D6-6FF9-417B-8994-6456A39CD25E}"/>
                  </a:ext>
                </a:extLst>
              </p14:cNvPr>
              <p14:cNvContentPartPr/>
              <p14:nvPr/>
            </p14:nvContentPartPr>
            <p14:xfrm>
              <a:off x="6325724" y="2829756"/>
              <a:ext cx="4564250" cy="3809583"/>
            </p14:xfrm>
          </p:contentPart>
        </mc:Choice>
        <mc:Fallback xmlns="">
          <p:pic>
            <p:nvPicPr>
              <p:cNvPr id="7" name="Ink 6">
                <a:extLst>
                  <a:ext uri="{FF2B5EF4-FFF2-40B4-BE49-F238E27FC236}">
                    <a16:creationId xmlns:a16="http://schemas.microsoft.com/office/drawing/2014/main" id="{CE5908D6-6FF9-417B-8994-6456A39CD25E}"/>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256710705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12647</TotalTime>
  <Words>2874</Words>
  <Application>Microsoft Office PowerPoint</Application>
  <PresentationFormat>Widescreen</PresentationFormat>
  <Paragraphs>302</Paragraphs>
  <Slides>32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Arial Narrow</vt:lpstr>
      <vt:lpstr>Calibri</vt:lpstr>
      <vt:lpstr>Calibri Light</vt:lpstr>
      <vt:lpstr>Consolas</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714</cp:revision>
  <dcterms:created xsi:type="dcterms:W3CDTF">2016-07-10T03:33:26Z</dcterms:created>
  <dcterms:modified xsi:type="dcterms:W3CDTF">2023-02-22T11:51:52Z</dcterms:modified>
</cp:coreProperties>
</file>